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82" r:id="rId5"/>
    <p:sldId id="256" r:id="rId6"/>
    <p:sldId id="294" r:id="rId7"/>
    <p:sldId id="257" r:id="rId8"/>
    <p:sldId id="292" r:id="rId9"/>
    <p:sldId id="293" r:id="rId10"/>
    <p:sldId id="295" r:id="rId11"/>
    <p:sldId id="289" r:id="rId12"/>
    <p:sldId id="259" r:id="rId13"/>
  </p:sldIdLst>
  <p:sldSz cx="24384000" cy="13716000"/>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E7F8D4"/>
    <a:srgbClr val="CCF1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457" autoAdjust="0"/>
    <p:restoredTop sz="94643"/>
  </p:normalViewPr>
  <p:slideViewPr>
    <p:cSldViewPr snapToGrid="0" snapToObjects="1" showGuides="1">
      <p:cViewPr varScale="1">
        <p:scale>
          <a:sx n="36" d="100"/>
          <a:sy n="36" d="100"/>
        </p:scale>
        <p:origin x="624" y="44"/>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on Magrath" userId="0c41265e-376f-4fe0-9a08-73406183a255" providerId="ADAL" clId="{24AFF969-38B0-44DD-AB19-6CA5AFE4B13F}"/>
    <pc:docChg chg="undo custSel addSld modSld">
      <pc:chgData name="Alison Magrath" userId="0c41265e-376f-4fe0-9a08-73406183a255" providerId="ADAL" clId="{24AFF969-38B0-44DD-AB19-6CA5AFE4B13F}" dt="2026-07-28T14:46:14.726" v="161" actId="20577"/>
      <pc:docMkLst>
        <pc:docMk/>
      </pc:docMkLst>
      <pc:sldChg chg="modSp mod">
        <pc:chgData name="Alison Magrath" userId="0c41265e-376f-4fe0-9a08-73406183a255" providerId="ADAL" clId="{24AFF969-38B0-44DD-AB19-6CA5AFE4B13F}" dt="2026-07-27T18:02:25.680" v="2" actId="207"/>
        <pc:sldMkLst>
          <pc:docMk/>
          <pc:sldMk cId="177641076" sldId="256"/>
        </pc:sldMkLst>
        <pc:spChg chg="mod">
          <ac:chgData name="Alison Magrath" userId="0c41265e-376f-4fe0-9a08-73406183a255" providerId="ADAL" clId="{24AFF969-38B0-44DD-AB19-6CA5AFE4B13F}" dt="2026-07-27T18:02:25.680" v="2" actId="207"/>
          <ac:spMkLst>
            <pc:docMk/>
            <pc:sldMk cId="177641076" sldId="256"/>
            <ac:spMk id="23" creationId="{07DBE9B5-D25E-D748-B623-4919168D26EC}"/>
          </ac:spMkLst>
        </pc:spChg>
      </pc:sldChg>
      <pc:sldChg chg="modSp mod">
        <pc:chgData name="Alison Magrath" userId="0c41265e-376f-4fe0-9a08-73406183a255" providerId="ADAL" clId="{24AFF969-38B0-44DD-AB19-6CA5AFE4B13F}" dt="2026-07-28T14:46:14.726" v="161" actId="20577"/>
        <pc:sldMkLst>
          <pc:docMk/>
          <pc:sldMk cId="3297314562" sldId="257"/>
        </pc:sldMkLst>
        <pc:spChg chg="mod">
          <ac:chgData name="Alison Magrath" userId="0c41265e-376f-4fe0-9a08-73406183a255" providerId="ADAL" clId="{24AFF969-38B0-44DD-AB19-6CA5AFE4B13F}" dt="2026-07-28T14:46:14.726" v="161" actId="20577"/>
          <ac:spMkLst>
            <pc:docMk/>
            <pc:sldMk cId="3297314562" sldId="257"/>
            <ac:spMk id="4" creationId="{5B6D23D9-C3EC-FE30-8D1B-C8009722F5E8}"/>
          </ac:spMkLst>
        </pc:spChg>
      </pc:sldChg>
      <pc:sldChg chg="modSp add mod">
        <pc:chgData name="Alison Magrath" userId="0c41265e-376f-4fe0-9a08-73406183a255" providerId="ADAL" clId="{24AFF969-38B0-44DD-AB19-6CA5AFE4B13F}" dt="2026-07-27T18:12:40.434" v="135" actId="1076"/>
        <pc:sldMkLst>
          <pc:docMk/>
          <pc:sldMk cId="807298445" sldId="259"/>
        </pc:sldMkLst>
        <pc:spChg chg="mod">
          <ac:chgData name="Alison Magrath" userId="0c41265e-376f-4fe0-9a08-73406183a255" providerId="ADAL" clId="{24AFF969-38B0-44DD-AB19-6CA5AFE4B13F}" dt="2026-07-27T18:12:40.434" v="135" actId="1076"/>
          <ac:spMkLst>
            <pc:docMk/>
            <pc:sldMk cId="807298445" sldId="259"/>
            <ac:spMk id="2" creationId="{00000000-0000-0000-0000-000000000000}"/>
          </ac:spMkLst>
        </pc:spChg>
      </pc:sldChg>
      <pc:sldChg chg="modSp mod">
        <pc:chgData name="Alison Magrath" userId="0c41265e-376f-4fe0-9a08-73406183a255" providerId="ADAL" clId="{24AFF969-38B0-44DD-AB19-6CA5AFE4B13F}" dt="2026-07-27T18:02:44.037" v="5" actId="207"/>
        <pc:sldMkLst>
          <pc:docMk/>
          <pc:sldMk cId="1386702698" sldId="294"/>
        </pc:sldMkLst>
        <pc:spChg chg="mod">
          <ac:chgData name="Alison Magrath" userId="0c41265e-376f-4fe0-9a08-73406183a255" providerId="ADAL" clId="{24AFF969-38B0-44DD-AB19-6CA5AFE4B13F}" dt="2026-07-27T18:02:44.037" v="5" actId="207"/>
          <ac:spMkLst>
            <pc:docMk/>
            <pc:sldMk cId="1386702698" sldId="294"/>
            <ac:spMk id="5" creationId="{94F519F0-C6F3-6D1B-881B-1F0F8B207CE6}"/>
          </ac:spMkLst>
        </pc:spChg>
      </pc:sldChg>
      <pc:sldChg chg="addSp delSp modSp add mod">
        <pc:chgData name="Alison Magrath" userId="0c41265e-376f-4fe0-9a08-73406183a255" providerId="ADAL" clId="{24AFF969-38B0-44DD-AB19-6CA5AFE4B13F}" dt="2026-07-27T18:06:33.105" v="106" actId="1076"/>
        <pc:sldMkLst>
          <pc:docMk/>
          <pc:sldMk cId="4208127970" sldId="295"/>
        </pc:sldMkLst>
        <pc:spChg chg="mod">
          <ac:chgData name="Alison Magrath" userId="0c41265e-376f-4fe0-9a08-73406183a255" providerId="ADAL" clId="{24AFF969-38B0-44DD-AB19-6CA5AFE4B13F}" dt="2026-07-27T18:03:34.377" v="58" actId="6549"/>
          <ac:spMkLst>
            <pc:docMk/>
            <pc:sldMk cId="4208127970" sldId="295"/>
            <ac:spMk id="3" creationId="{64D2B463-F3D2-E207-4526-FA58C66487C5}"/>
          </ac:spMkLst>
        </pc:spChg>
        <pc:spChg chg="add mod">
          <ac:chgData name="Alison Magrath" userId="0c41265e-376f-4fe0-9a08-73406183a255" providerId="ADAL" clId="{24AFF969-38B0-44DD-AB19-6CA5AFE4B13F}" dt="2026-07-27T18:06:33.105" v="106" actId="1076"/>
          <ac:spMkLst>
            <pc:docMk/>
            <pc:sldMk cId="4208127970" sldId="295"/>
            <ac:spMk id="4" creationId="{5CB8407F-CBE5-4E01-08C9-1487C9CCBF38}"/>
          </ac:spMkLst>
        </pc:spChg>
        <pc:spChg chg="del">
          <ac:chgData name="Alison Magrath" userId="0c41265e-376f-4fe0-9a08-73406183a255" providerId="ADAL" clId="{24AFF969-38B0-44DD-AB19-6CA5AFE4B13F}" dt="2026-07-27T18:03:38.627" v="59" actId="478"/>
          <ac:spMkLst>
            <pc:docMk/>
            <pc:sldMk cId="4208127970" sldId="295"/>
            <ac:spMk id="6" creationId="{4FB34F25-0706-2E7A-7E93-6BCEFD723554}"/>
          </ac:spMkLst>
        </pc:spChg>
        <pc:spChg chg="del">
          <ac:chgData name="Alison Magrath" userId="0c41265e-376f-4fe0-9a08-73406183a255" providerId="ADAL" clId="{24AFF969-38B0-44DD-AB19-6CA5AFE4B13F}" dt="2026-07-27T18:03:41.948" v="60" actId="478"/>
          <ac:spMkLst>
            <pc:docMk/>
            <pc:sldMk cId="4208127970" sldId="295"/>
            <ac:spMk id="9" creationId="{D1FD33D9-5C50-D10F-DE58-A392C8E2C207}"/>
          </ac:spMkLst>
        </pc:spChg>
        <pc:spChg chg="del">
          <ac:chgData name="Alison Magrath" userId="0c41265e-376f-4fe0-9a08-73406183a255" providerId="ADAL" clId="{24AFF969-38B0-44DD-AB19-6CA5AFE4B13F}" dt="2026-07-27T18:03:45.795" v="61" actId="478"/>
          <ac:spMkLst>
            <pc:docMk/>
            <pc:sldMk cId="4208127970" sldId="295"/>
            <ac:spMk id="11" creationId="{23E99857-2122-60C4-61DA-1040C391B061}"/>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US"/>
              <a:t>All five bureaus aligned on status (%)</a:t>
            </a:r>
          </a:p>
        </c:rich>
      </c:tx>
      <c:overlay val="0"/>
    </c:title>
    <c:autoTitleDeleted val="0"/>
    <c:plotArea>
      <c:layout/>
      <c:barChart>
        <c:barDir val="col"/>
        <c:grouping val="clustered"/>
        <c:varyColors val="1"/>
        <c:ser>
          <c:idx val="0"/>
          <c:order val="0"/>
          <c:tx>
            <c:strRef>
              <c:f>Sheet1!$B$1</c:f>
              <c:strCache>
                <c:ptCount val="1"/>
                <c:pt idx="0">
                  <c:v>All 5 bureaus aligned</c:v>
                </c:pt>
              </c:strCache>
            </c:strRef>
          </c:tx>
          <c:invertIfNegative val="1"/>
          <c:cat>
            <c:strRef>
              <c:f>Sheet1!$A$2:$A$5</c:f>
              <c:strCache>
                <c:ptCount val="4"/>
                <c:pt idx="0">
                  <c:v>Mar</c:v>
                </c:pt>
                <c:pt idx="1">
                  <c:v>Apr</c:v>
                </c:pt>
                <c:pt idx="2">
                  <c:v>May</c:v>
                </c:pt>
                <c:pt idx="3">
                  <c:v>Jun</c:v>
                </c:pt>
              </c:strCache>
            </c:strRef>
          </c:cat>
          <c:val>
            <c:numRef>
              <c:f>Sheet1!$B$2:$B$5</c:f>
              <c:numCache>
                <c:formatCode>General</c:formatCode>
                <c:ptCount val="4"/>
                <c:pt idx="0">
                  <c:v>69.071588366890381</c:v>
                </c:pt>
                <c:pt idx="1">
                  <c:v>85.192749553229504</c:v>
                </c:pt>
                <c:pt idx="2">
                  <c:v>98.286106032906758</c:v>
                </c:pt>
                <c:pt idx="3">
                  <c:v>93.071593533487302</c:v>
                </c:pt>
              </c:numCache>
            </c:numRef>
          </c:val>
          <c:extLst>
            <c:ext xmlns:c16="http://schemas.microsoft.com/office/drawing/2014/chart" uri="{C3380CC4-5D6E-409C-BE32-E72D297353CC}">
              <c16:uniqueId val="{00000000-097B-41CD-92FA-94F6AA04CDA4}"/>
            </c:ext>
          </c:extLst>
        </c:ser>
        <c:dLbls>
          <c:showLegendKey val="0"/>
          <c:showVal val="0"/>
          <c:showCatName val="0"/>
          <c:showSerName val="0"/>
          <c:showPercent val="0"/>
          <c:showBubbleSize val="0"/>
        </c:dLbls>
        <c:gapWidth val="150"/>
        <c:axId val="-2068027336"/>
        <c:axId val="-2113994440"/>
      </c:barChart>
      <c:catAx>
        <c:axId val="-2068027336"/>
        <c:scaling>
          <c:orientation val="minMax"/>
        </c:scaling>
        <c:delete val="0"/>
        <c:axPos val="b"/>
        <c:numFmt formatCode="General" sourceLinked="0"/>
        <c:majorTickMark val="out"/>
        <c:minorTickMark val="none"/>
        <c:tickLblPos val="nextTo"/>
        <c:txPr>
          <a:bodyPr/>
          <a:lstStyle/>
          <a:p>
            <a:pPr>
              <a:defRPr sz="1000"/>
            </a:pPr>
            <a:endParaRPr lang="en-US"/>
          </a:p>
        </c:txPr>
        <c:crossAx val="-2113994440"/>
        <c:crosses val="autoZero"/>
        <c:auto val="1"/>
        <c:lblAlgn val="ctr"/>
        <c:lblOffset val="100"/>
        <c:noMultiLvlLbl val="0"/>
      </c:catAx>
      <c:valAx>
        <c:axId val="-2113994440"/>
        <c:scaling>
          <c:orientation val="minMax"/>
          <c:max val="100"/>
          <c:min val="0"/>
        </c:scaling>
        <c:delete val="0"/>
        <c:axPos val="l"/>
        <c:majorGridlines/>
        <c:numFmt formatCode="General" sourceLinked="1"/>
        <c:majorTickMark val="out"/>
        <c:minorTickMark val="none"/>
        <c:tickLblPos val="nextTo"/>
        <c:txPr>
          <a:bodyPr/>
          <a:lstStyle/>
          <a:p>
            <a:pPr>
              <a:defRPr sz="900"/>
            </a:pPr>
            <a:endParaRPr lang="en-US"/>
          </a:p>
        </c:txPr>
        <c:crossAx val="-2068027336"/>
        <c:crosses val="autoZero"/>
        <c:crossBetween val="between"/>
        <c:majorUnit val="20"/>
      </c:valAx>
    </c:plotArea>
    <c:plotVisOnly val="1"/>
    <c:dispBlanksAs val="gap"/>
    <c:showDLblsOverMax val="1"/>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ZA"/>
              <a:t>Overall bureau response mix (%)</a:t>
            </a:r>
          </a:p>
        </c:rich>
      </c:tx>
      <c:overlay val="0"/>
    </c:title>
    <c:autoTitleDeleted val="0"/>
    <c:plotArea>
      <c:layout>
        <c:manualLayout>
          <c:layoutTarget val="inner"/>
          <c:xMode val="edge"/>
          <c:yMode val="edge"/>
          <c:x val="9.9680821147356574E-2"/>
          <c:y val="0.17703150912106136"/>
          <c:w val="0.82293822647169101"/>
          <c:h val="0.64898408221360393"/>
        </c:manualLayout>
      </c:layout>
      <c:barChart>
        <c:barDir val="col"/>
        <c:grouping val="stacked"/>
        <c:varyColors val="1"/>
        <c:ser>
          <c:idx val="0"/>
          <c:order val="0"/>
          <c:tx>
            <c:strRef>
              <c:f>Sheet1!$B$1</c:f>
              <c:strCache>
                <c:ptCount val="1"/>
                <c:pt idx="0">
                  <c:v>Accepted</c:v>
                </c:pt>
              </c:strCache>
            </c:strRef>
          </c:tx>
          <c:invertIfNegative val="1"/>
          <c:cat>
            <c:strRef>
              <c:f>Sheet1!$A$2:$A$5</c:f>
              <c:strCache>
                <c:ptCount val="4"/>
                <c:pt idx="0">
                  <c:v>Mar</c:v>
                </c:pt>
                <c:pt idx="1">
                  <c:v>Apr</c:v>
                </c:pt>
                <c:pt idx="2">
                  <c:v>May</c:v>
                </c:pt>
                <c:pt idx="3">
                  <c:v>Jun</c:v>
                </c:pt>
              </c:strCache>
            </c:strRef>
          </c:cat>
          <c:val>
            <c:numRef>
              <c:f>Sheet1!$B$2:$B$5</c:f>
              <c:numCache>
                <c:formatCode>General</c:formatCode>
                <c:ptCount val="4"/>
                <c:pt idx="0">
                  <c:v>90.581655480984338</c:v>
                </c:pt>
                <c:pt idx="1">
                  <c:v>96.170538677559364</c:v>
                </c:pt>
                <c:pt idx="2">
                  <c:v>98.720292504570381</c:v>
                </c:pt>
                <c:pt idx="3">
                  <c:v>97.069074112954027</c:v>
                </c:pt>
              </c:numCache>
            </c:numRef>
          </c:val>
          <c:extLst>
            <c:ext xmlns:c16="http://schemas.microsoft.com/office/drawing/2014/chart" uri="{C3380CC4-5D6E-409C-BE32-E72D297353CC}">
              <c16:uniqueId val="{00000000-754E-4618-85D8-3E20C7E356A6}"/>
            </c:ext>
          </c:extLst>
        </c:ser>
        <c:ser>
          <c:idx val="1"/>
          <c:order val="1"/>
          <c:tx>
            <c:strRef>
              <c:f>Sheet1!$C$1</c:f>
              <c:strCache>
                <c:ptCount val="1"/>
                <c:pt idx="0">
                  <c:v>Rejected</c:v>
                </c:pt>
              </c:strCache>
            </c:strRef>
          </c:tx>
          <c:invertIfNegative val="1"/>
          <c:cat>
            <c:strRef>
              <c:f>Sheet1!$A$2:$A$5</c:f>
              <c:strCache>
                <c:ptCount val="4"/>
                <c:pt idx="0">
                  <c:v>Mar</c:v>
                </c:pt>
                <c:pt idx="1">
                  <c:v>Apr</c:v>
                </c:pt>
                <c:pt idx="2">
                  <c:v>May</c:v>
                </c:pt>
                <c:pt idx="3">
                  <c:v>Jun</c:v>
                </c:pt>
              </c:strCache>
            </c:strRef>
          </c:cat>
          <c:val>
            <c:numRef>
              <c:f>Sheet1!$C$2:$C$5</c:f>
              <c:numCache>
                <c:formatCode>General</c:formatCode>
                <c:ptCount val="4"/>
                <c:pt idx="0">
                  <c:v>9.4183445190156601</c:v>
                </c:pt>
                <c:pt idx="1">
                  <c:v>3.8294613224406437</c:v>
                </c:pt>
                <c:pt idx="2">
                  <c:v>1.2111517367458866</c:v>
                </c:pt>
                <c:pt idx="3">
                  <c:v>2.7377703128280495</c:v>
                </c:pt>
              </c:numCache>
            </c:numRef>
          </c:val>
          <c:extLst>
            <c:ext xmlns:c16="http://schemas.microsoft.com/office/drawing/2014/chart" uri="{C3380CC4-5D6E-409C-BE32-E72D297353CC}">
              <c16:uniqueId val="{00000001-754E-4618-85D8-3E20C7E356A6}"/>
            </c:ext>
          </c:extLst>
        </c:ser>
        <c:ser>
          <c:idx val="2"/>
          <c:order val="2"/>
          <c:tx>
            <c:strRef>
              <c:f>Sheet1!$D$1</c:f>
              <c:strCache>
                <c:ptCount val="1"/>
                <c:pt idx="0">
                  <c:v>Other / Pending</c:v>
                </c:pt>
              </c:strCache>
            </c:strRef>
          </c:tx>
          <c:invertIfNegative val="1"/>
          <c:cat>
            <c:strRef>
              <c:f>Sheet1!$A$2:$A$5</c:f>
              <c:strCache>
                <c:ptCount val="4"/>
                <c:pt idx="0">
                  <c:v>Mar</c:v>
                </c:pt>
                <c:pt idx="1">
                  <c:v>Apr</c:v>
                </c:pt>
                <c:pt idx="2">
                  <c:v>May</c:v>
                </c:pt>
                <c:pt idx="3">
                  <c:v>Jun</c:v>
                </c:pt>
              </c:strCache>
            </c:strRef>
          </c:cat>
          <c:val>
            <c:numRef>
              <c:f>Sheet1!$D$2:$D$5</c:f>
              <c:numCache>
                <c:formatCode>General</c:formatCode>
                <c:ptCount val="4"/>
                <c:pt idx="0">
                  <c:v>0</c:v>
                </c:pt>
                <c:pt idx="1">
                  <c:v>0</c:v>
                </c:pt>
                <c:pt idx="2">
                  <c:v>6.8555758683729429E-2</c:v>
                </c:pt>
                <c:pt idx="3">
                  <c:v>0.19315557421792989</c:v>
                </c:pt>
              </c:numCache>
            </c:numRef>
          </c:val>
          <c:extLst>
            <c:ext xmlns:c16="http://schemas.microsoft.com/office/drawing/2014/chart" uri="{C3380CC4-5D6E-409C-BE32-E72D297353CC}">
              <c16:uniqueId val="{00000002-754E-4618-85D8-3E20C7E356A6}"/>
            </c:ext>
          </c:extLst>
        </c:ser>
        <c:dLbls>
          <c:showLegendKey val="0"/>
          <c:showVal val="0"/>
          <c:showCatName val="0"/>
          <c:showSerName val="0"/>
          <c:showPercent val="0"/>
          <c:showBubbleSize val="0"/>
        </c:dLbls>
        <c:gapWidth val="150"/>
        <c:overlap val="100"/>
        <c:axId val="-2068027336"/>
        <c:axId val="-2113994440"/>
      </c:barChart>
      <c:catAx>
        <c:axId val="-2068027336"/>
        <c:scaling>
          <c:orientation val="minMax"/>
        </c:scaling>
        <c:delete val="0"/>
        <c:axPos val="b"/>
        <c:numFmt formatCode="General" sourceLinked="0"/>
        <c:majorTickMark val="out"/>
        <c:minorTickMark val="none"/>
        <c:tickLblPos val="nextTo"/>
        <c:txPr>
          <a:bodyPr/>
          <a:lstStyle/>
          <a:p>
            <a:pPr>
              <a:defRPr sz="1000"/>
            </a:pPr>
            <a:endParaRPr lang="en-US"/>
          </a:p>
        </c:txPr>
        <c:crossAx val="-2113994440"/>
        <c:crosses val="autoZero"/>
        <c:auto val="1"/>
        <c:lblAlgn val="ctr"/>
        <c:lblOffset val="100"/>
        <c:noMultiLvlLbl val="0"/>
      </c:catAx>
      <c:valAx>
        <c:axId val="-2113994440"/>
        <c:scaling>
          <c:orientation val="minMax"/>
          <c:max val="100"/>
          <c:min val="0"/>
        </c:scaling>
        <c:delete val="0"/>
        <c:axPos val="l"/>
        <c:majorGridlines/>
        <c:numFmt formatCode="General" sourceLinked="1"/>
        <c:majorTickMark val="out"/>
        <c:minorTickMark val="none"/>
        <c:tickLblPos val="nextTo"/>
        <c:txPr>
          <a:bodyPr/>
          <a:lstStyle/>
          <a:p>
            <a:pPr>
              <a:defRPr sz="900"/>
            </a:pPr>
            <a:endParaRPr lang="en-US"/>
          </a:p>
        </c:txPr>
        <c:crossAx val="-2068027336"/>
        <c:crosses val="autoZero"/>
        <c:crossBetween val="between"/>
        <c:majorUnit val="20"/>
      </c:valAx>
    </c:plotArea>
    <c:legend>
      <c:legendPos val="b"/>
      <c:layout>
        <c:manualLayout>
          <c:xMode val="edge"/>
          <c:yMode val="edge"/>
          <c:x val="0.3352301274840645"/>
          <c:y val="0.93003682375523955"/>
          <c:w val="0.38509514435695535"/>
          <c:h val="6.996317624476045E-2"/>
        </c:manualLayout>
      </c:layout>
      <c:overlay val="1"/>
      <c:txPr>
        <a:bodyPr/>
        <a:lstStyle/>
        <a:p>
          <a:pPr>
            <a:defRPr sz="900"/>
          </a:pPr>
          <a:endParaRPr lang="en-US"/>
        </a:p>
      </c:txPr>
    </c:legend>
    <c:plotVisOnly val="1"/>
    <c:dispBlanksAs val="gap"/>
    <c:showDLblsOverMax val="1"/>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9" name="Shape 89"/>
          <p:cNvSpPr>
            <a:spLocks noGrp="1" noRot="1" noChangeAspect="1"/>
          </p:cNvSpPr>
          <p:nvPr>
            <p:ph type="sldImg"/>
          </p:nvPr>
        </p:nvSpPr>
        <p:spPr>
          <a:xfrm>
            <a:off x="90488" y="744538"/>
            <a:ext cx="6616700" cy="3722687"/>
          </a:xfrm>
          <a:prstGeom prst="rect">
            <a:avLst/>
          </a:prstGeom>
        </p:spPr>
        <p:txBody>
          <a:bodyPr/>
          <a:lstStyle/>
          <a:p>
            <a:endParaRPr/>
          </a:p>
        </p:txBody>
      </p:sp>
      <p:sp>
        <p:nvSpPr>
          <p:cNvPr id="90" name="Shape 90"/>
          <p:cNvSpPr>
            <a:spLocks noGrp="1"/>
          </p:cNvSpPr>
          <p:nvPr>
            <p:ph type="body" sz="quarter" idx="1"/>
          </p:nvPr>
        </p:nvSpPr>
        <p:spPr>
          <a:xfrm>
            <a:off x="906357" y="4715153"/>
            <a:ext cx="4984962" cy="4466987"/>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reserve="1">
  <p:cSld name="Title &amp; Subtitle copy">
    <p:spTree>
      <p:nvGrpSpPr>
        <p:cNvPr id="1" name=""/>
        <p:cNvGrpSpPr/>
        <p:nvPr/>
      </p:nvGrpSpPr>
      <p:grpSpPr>
        <a:xfrm>
          <a:off x="0" y="0"/>
          <a:ext cx="0" cy="0"/>
          <a:chOff x="0" y="0"/>
          <a:chExt cx="0" cy="0"/>
        </a:xfrm>
      </p:grpSpPr>
      <p:sp>
        <p:nvSpPr>
          <p:cNvPr id="33" name="Shape 33"/>
          <p:cNvSpPr/>
          <p:nvPr/>
        </p:nvSpPr>
        <p:spPr>
          <a:xfrm>
            <a:off x="-25400" y="0"/>
            <a:ext cx="24434800" cy="13716000"/>
          </a:xfrm>
          <a:prstGeom prst="rect">
            <a:avLst/>
          </a:prstGeom>
          <a:blipFill>
            <a:blip r:embed="rId2"/>
          </a:blipFill>
          <a:ln w="12700">
            <a:miter lim="400000"/>
          </a:ln>
          <a:effectLst>
            <a:outerShdw blurRad="50800" dist="25400" dir="5400000" rotWithShape="0">
              <a:srgbClr val="000000">
                <a:alpha val="50000"/>
              </a:srgbClr>
            </a:outerShdw>
          </a:effectLst>
        </p:spPr>
        <p:txBody>
          <a:bodyPr lIns="71437" tIns="71437" rIns="71437" bIns="71437" anchor="ctr"/>
          <a:lstStyle/>
          <a:p>
            <a:pPr>
              <a:defRPr sz="3200">
                <a:solidFill>
                  <a:srgbClr val="FFFFFF"/>
                </a:solidFill>
              </a:defRPr>
            </a:pPr>
            <a:endParaRPr/>
          </a:p>
        </p:txBody>
      </p:sp>
      <p:sp>
        <p:nvSpPr>
          <p:cNvPr id="34" name="Shape 34"/>
          <p:cNvSpPr/>
          <p:nvPr/>
        </p:nvSpPr>
        <p:spPr>
          <a:xfrm>
            <a:off x="-71753" y="12123281"/>
            <a:ext cx="24481153" cy="1270001"/>
          </a:xfrm>
          <a:prstGeom prst="rect">
            <a:avLst/>
          </a:prstGeom>
          <a:blipFill>
            <a:blip r:embed="rId3"/>
          </a:blipFill>
          <a:ln w="12700">
            <a:miter lim="400000"/>
          </a:ln>
        </p:spPr>
        <p:txBody>
          <a:bodyPr lIns="71437" tIns="71437" rIns="71437" bIns="71437" anchor="ctr"/>
          <a:lstStyle/>
          <a:p>
            <a:pPr>
              <a:defRPr sz="3200">
                <a:solidFill>
                  <a:srgbClr val="FFFFFF"/>
                </a:solidFill>
              </a:defRPr>
            </a:pPr>
            <a:endParaRPr/>
          </a:p>
        </p:txBody>
      </p:sp>
      <p:sp>
        <p:nvSpPr>
          <p:cNvPr id="35" name="Shape 35"/>
          <p:cNvSpPr>
            <a:spLocks noGrp="1"/>
          </p:cNvSpPr>
          <p:nvPr>
            <p:ph type="title"/>
          </p:nvPr>
        </p:nvSpPr>
        <p:spPr>
          <a:xfrm>
            <a:off x="7647781" y="2303859"/>
            <a:ext cx="9042084" cy="4643438"/>
          </a:xfrm>
          <a:prstGeom prst="rect">
            <a:avLst/>
          </a:prstGeom>
        </p:spPr>
        <p:txBody>
          <a:bodyPr anchor="b"/>
          <a:lstStyle>
            <a:lvl1pPr algn="ctr">
              <a:defRPr sz="11200">
                <a:solidFill>
                  <a:srgbClr val="2B2A6C"/>
                </a:solidFill>
              </a:defRPr>
            </a:lvl1pPr>
          </a:lstStyle>
          <a:p>
            <a:r>
              <a:t>Title Text</a:t>
            </a:r>
          </a:p>
        </p:txBody>
      </p:sp>
      <p:sp>
        <p:nvSpPr>
          <p:cNvPr id="36" name="Shape 36"/>
          <p:cNvSpPr>
            <a:spLocks noGrp="1"/>
          </p:cNvSpPr>
          <p:nvPr>
            <p:ph type="body" sz="quarter" idx="1"/>
          </p:nvPr>
        </p:nvSpPr>
        <p:spPr>
          <a:xfrm>
            <a:off x="7641332" y="7072312"/>
            <a:ext cx="9101336" cy="3591720"/>
          </a:xfrm>
          <a:prstGeom prst="rect">
            <a:avLst/>
          </a:prstGeom>
        </p:spPr>
        <p:txBody>
          <a:bodyPr/>
          <a:lstStyle>
            <a:lvl1pPr algn="ctr">
              <a:defRPr>
                <a:solidFill>
                  <a:srgbClr val="FFFFFF"/>
                </a:solidFill>
              </a:defRPr>
            </a:lvl1pPr>
            <a:lvl2pPr algn="ctr">
              <a:defRPr>
                <a:solidFill>
                  <a:srgbClr val="FFFFFF"/>
                </a:solidFill>
              </a:defRPr>
            </a:lvl2pPr>
            <a:lvl3pPr algn="ctr">
              <a:defRPr>
                <a:solidFill>
                  <a:srgbClr val="FFFFFF"/>
                </a:solidFill>
              </a:defRPr>
            </a:lvl3pPr>
            <a:lvl4pPr algn="ctr">
              <a:defRPr>
                <a:solidFill>
                  <a:srgbClr val="FFFFFF"/>
                </a:solidFill>
              </a:defRPr>
            </a:lvl4pPr>
            <a:lvl5pPr algn="ctr">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37" name="Shape 37"/>
          <p:cNvSpPr/>
          <p:nvPr/>
        </p:nvSpPr>
        <p:spPr>
          <a:xfrm>
            <a:off x="7670958" y="6826417"/>
            <a:ext cx="9042084" cy="63166"/>
          </a:xfrm>
          <a:prstGeom prst="rect">
            <a:avLst/>
          </a:prstGeom>
          <a:blipFill>
            <a:blip r:embed="rId4"/>
          </a:blipFill>
          <a:ln w="12700">
            <a:miter lim="400000"/>
          </a:ln>
        </p:spPr>
        <p:txBody>
          <a:bodyPr lIns="71437" tIns="71437" rIns="71437" bIns="71437" anchor="ctr"/>
          <a:lstStyle/>
          <a:p>
            <a:pPr>
              <a:defRPr sz="3200">
                <a:solidFill>
                  <a:srgbClr val="FFFFFF"/>
                </a:solidFill>
              </a:defRPr>
            </a:pPr>
            <a:endParaRPr/>
          </a:p>
        </p:txBody>
      </p:sp>
      <p:pic>
        <p:nvPicPr>
          <p:cNvPr id="38" name="CBA logo for sign-01.jpg"/>
          <p:cNvPicPr>
            <a:picLocks noChangeAspect="1"/>
          </p:cNvPicPr>
          <p:nvPr/>
        </p:nvPicPr>
        <p:blipFill>
          <a:blip r:embed="rId5"/>
          <a:stretch>
            <a:fillRect/>
          </a:stretch>
        </p:blipFill>
        <p:spPr>
          <a:xfrm>
            <a:off x="21794048" y="12187030"/>
            <a:ext cx="2110269" cy="1142503"/>
          </a:xfrm>
          <a:prstGeom prst="rect">
            <a:avLst/>
          </a:prstGeom>
          <a:ln w="12700">
            <a:miter lim="400000"/>
          </a:ln>
        </p:spPr>
      </p:pic>
      <p:sp>
        <p:nvSpPr>
          <p:cNvPr id="39" name="Shape 39"/>
          <p:cNvSpPr>
            <a:spLocks noGrp="1"/>
          </p:cNvSpPr>
          <p:nvPr>
            <p:ph type="sldNum" sz="quarter" idx="2"/>
          </p:nvPr>
        </p:nvSpPr>
        <p:spPr>
          <a:xfrm>
            <a:off x="11935814" y="13010554"/>
            <a:ext cx="494513" cy="51117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amp; Subtitle">
    <p:spTree>
      <p:nvGrpSpPr>
        <p:cNvPr id="1" name=""/>
        <p:cNvGrpSpPr/>
        <p:nvPr/>
      </p:nvGrpSpPr>
      <p:grpSpPr>
        <a:xfrm>
          <a:off x="0" y="0"/>
          <a:ext cx="0" cy="0"/>
          <a:chOff x="0" y="0"/>
          <a:chExt cx="0" cy="0"/>
        </a:xfrm>
      </p:grpSpPr>
      <p:sp>
        <p:nvSpPr>
          <p:cNvPr id="17" name="Shape 17"/>
          <p:cNvSpPr>
            <a:spLocks noGrp="1"/>
          </p:cNvSpPr>
          <p:nvPr>
            <p:ph type="title"/>
          </p:nvPr>
        </p:nvSpPr>
        <p:spPr>
          <a:xfrm>
            <a:off x="4833937" y="2303859"/>
            <a:ext cx="14716126" cy="4643438"/>
          </a:xfrm>
          <a:prstGeom prst="rect">
            <a:avLst/>
          </a:prstGeom>
        </p:spPr>
        <p:txBody>
          <a:bodyPr anchor="b"/>
          <a:lstStyle>
            <a:lvl1pPr algn="ctr">
              <a:defRPr sz="11200"/>
            </a:lvl1pPr>
          </a:lstStyle>
          <a:p>
            <a:r>
              <a:t>Title Text</a:t>
            </a:r>
          </a:p>
        </p:txBody>
      </p:sp>
      <p:sp>
        <p:nvSpPr>
          <p:cNvPr id="18" name="Shape 18"/>
          <p:cNvSpPr>
            <a:spLocks noGrp="1"/>
          </p:cNvSpPr>
          <p:nvPr>
            <p:ph type="body" sz="quarter" idx="1"/>
          </p:nvPr>
        </p:nvSpPr>
        <p:spPr>
          <a:xfrm>
            <a:off x="4833937" y="7072312"/>
            <a:ext cx="14716126" cy="3591720"/>
          </a:xfrm>
          <a:prstGeom prst="rect">
            <a:avLst/>
          </a:prstGeom>
        </p:spPr>
        <p:txBody>
          <a:bodyPr/>
          <a:lstStyle>
            <a:lvl1pPr algn="ctr">
              <a:defRPr sz="4400">
                <a:solidFill>
                  <a:srgbClr val="2B2B6A"/>
                </a:solidFill>
              </a:defRPr>
            </a:lvl1pPr>
            <a:lvl2pPr algn="ctr">
              <a:defRPr sz="4400">
                <a:solidFill>
                  <a:srgbClr val="2B2B6A"/>
                </a:solidFill>
              </a:defRPr>
            </a:lvl2pPr>
            <a:lvl3pPr algn="ctr">
              <a:defRPr sz="4400">
                <a:solidFill>
                  <a:srgbClr val="2B2B6A"/>
                </a:solidFill>
              </a:defRPr>
            </a:lvl3pPr>
            <a:lvl4pPr algn="ctr">
              <a:defRPr sz="4400">
                <a:solidFill>
                  <a:srgbClr val="2B2B6A"/>
                </a:solidFill>
              </a:defRPr>
            </a:lvl4pPr>
            <a:lvl5pPr algn="ctr">
              <a:defRPr sz="4400">
                <a:solidFill>
                  <a:srgbClr val="2B2B6A"/>
                </a:solidFill>
              </a:defRPr>
            </a:lvl5pPr>
          </a:lstStyle>
          <a:p>
            <a:r>
              <a:t>Body Level One</a:t>
            </a:r>
          </a:p>
          <a:p>
            <a:pPr lvl="1"/>
            <a:r>
              <a:t>Body Level Two</a:t>
            </a:r>
          </a:p>
          <a:p>
            <a:pPr lvl="2"/>
            <a:r>
              <a:t>Body Level Three</a:t>
            </a:r>
          </a:p>
          <a:p>
            <a:pPr lvl="3"/>
            <a:r>
              <a:t>Body Level Four</a:t>
            </a:r>
          </a:p>
          <a:p>
            <a:pPr lvl="4"/>
            <a:r>
              <a:t>Body Level Five</a:t>
            </a:r>
          </a:p>
        </p:txBody>
      </p:sp>
      <p:grpSp>
        <p:nvGrpSpPr>
          <p:cNvPr id="23" name="Group 23"/>
          <p:cNvGrpSpPr/>
          <p:nvPr/>
        </p:nvGrpSpPr>
        <p:grpSpPr>
          <a:xfrm>
            <a:off x="603250" y="601687"/>
            <a:ext cx="9042084" cy="12511063"/>
            <a:chOff x="0" y="0"/>
            <a:chExt cx="9042083" cy="12511062"/>
          </a:xfrm>
        </p:grpSpPr>
        <p:sp>
          <p:nvSpPr>
            <p:cNvPr id="19" name="Shape 19"/>
            <p:cNvSpPr/>
            <p:nvPr/>
          </p:nvSpPr>
          <p:spPr>
            <a:xfrm>
              <a:off x="164306" y="12249212"/>
              <a:ext cx="8875199" cy="161045"/>
            </a:xfrm>
            <a:prstGeom prst="rect">
              <a:avLst/>
            </a:prstGeom>
            <a:blipFill rotWithShape="1">
              <a:blip r:embed="rId2"/>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sp>
          <p:nvSpPr>
            <p:cNvPr id="20" name="Shape 20"/>
            <p:cNvSpPr/>
            <p:nvPr/>
          </p:nvSpPr>
          <p:spPr>
            <a:xfrm>
              <a:off x="100806" y="0"/>
              <a:ext cx="176021" cy="12308657"/>
            </a:xfrm>
            <a:prstGeom prst="rect">
              <a:avLst/>
            </a:prstGeom>
            <a:blipFill rotWithShape="1">
              <a:blip r:embed="rId2"/>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sp>
          <p:nvSpPr>
            <p:cNvPr id="21" name="Shape 21"/>
            <p:cNvSpPr/>
            <p:nvPr/>
          </p:nvSpPr>
          <p:spPr>
            <a:xfrm>
              <a:off x="0" y="1562"/>
              <a:ext cx="176021" cy="12509501"/>
            </a:xfrm>
            <a:prstGeom prst="rect">
              <a:avLst/>
            </a:prstGeom>
            <a:blipFill rotWithShape="1">
              <a:blip r:embed="rId3"/>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sp>
          <p:nvSpPr>
            <p:cNvPr id="22" name="Shape 22"/>
            <p:cNvSpPr/>
            <p:nvPr/>
          </p:nvSpPr>
          <p:spPr>
            <a:xfrm>
              <a:off x="0" y="12350018"/>
              <a:ext cx="9042084" cy="161045"/>
            </a:xfrm>
            <a:prstGeom prst="rect">
              <a:avLst/>
            </a:prstGeom>
            <a:blipFill rotWithShape="1">
              <a:blip r:embed="rId3"/>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grpSp>
      <p:pic>
        <p:nvPicPr>
          <p:cNvPr id="24" name="CBA logo for sign-01.jpg"/>
          <p:cNvPicPr>
            <a:picLocks noChangeAspect="1"/>
          </p:cNvPicPr>
          <p:nvPr/>
        </p:nvPicPr>
        <p:blipFill>
          <a:blip r:embed="rId4"/>
          <a:stretch>
            <a:fillRect/>
          </a:stretch>
        </p:blipFill>
        <p:spPr>
          <a:xfrm>
            <a:off x="19550063" y="10983412"/>
            <a:ext cx="3933014" cy="2129339"/>
          </a:xfrm>
          <a:prstGeom prst="rect">
            <a:avLst/>
          </a:prstGeom>
          <a:ln w="12700">
            <a:miter lim="400000"/>
          </a:ln>
        </p:spPr>
      </p:pic>
      <p:sp>
        <p:nvSpPr>
          <p:cNvPr id="25" name="Shape 25"/>
          <p:cNvSpPr/>
          <p:nvPr/>
        </p:nvSpPr>
        <p:spPr>
          <a:xfrm flipV="1">
            <a:off x="3635828" y="3389462"/>
            <a:ext cx="17112343" cy="45719"/>
          </a:xfrm>
          <a:prstGeom prst="rect">
            <a:avLst/>
          </a:prstGeom>
          <a:blipFill>
            <a:blip r:embed="rId3"/>
          </a:blipFill>
          <a:ln w="12700">
            <a:miter lim="400000"/>
          </a:ln>
        </p:spPr>
        <p:txBody>
          <a:bodyPr lIns="71437" tIns="71437" rIns="71437" bIns="71437" anchor="ctr"/>
          <a:lstStyle/>
          <a:p>
            <a:pPr>
              <a:defRPr sz="3200">
                <a:solidFill>
                  <a:srgbClr val="FFFFFF"/>
                </a:solidFill>
              </a:defRPr>
            </a:pPr>
            <a:endParaRPr/>
          </a:p>
        </p:txBody>
      </p:sp>
      <p:sp>
        <p:nvSpPr>
          <p:cNvPr id="26" name="Shape 26"/>
          <p:cNvSpPr>
            <a:spLocks noGrp="1"/>
          </p:cNvSpPr>
          <p:nvPr>
            <p:ph type="sldNum" sz="quarter" idx="2"/>
          </p:nvPr>
        </p:nvSpPr>
        <p:spPr>
          <a:xfrm>
            <a:off x="11935814" y="13010554"/>
            <a:ext cx="494513" cy="51117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Photo - Horizontal copy">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sz="half"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grpSp>
        <p:nvGrpSpPr>
          <p:cNvPr id="62" name="Group"/>
          <p:cNvGrpSpPr/>
          <p:nvPr/>
        </p:nvGrpSpPr>
        <p:grpSpPr>
          <a:xfrm>
            <a:off x="603250" y="601687"/>
            <a:ext cx="9042084" cy="12511063"/>
            <a:chOff x="0" y="0"/>
            <a:chExt cx="9042083" cy="12511062"/>
          </a:xfrm>
        </p:grpSpPr>
        <p:sp>
          <p:nvSpPr>
            <p:cNvPr id="58" name="Rectangle"/>
            <p:cNvSpPr/>
            <p:nvPr/>
          </p:nvSpPr>
          <p:spPr>
            <a:xfrm>
              <a:off x="164306" y="12249212"/>
              <a:ext cx="8875199" cy="161045"/>
            </a:xfrm>
            <a:prstGeom prst="rect">
              <a:avLst/>
            </a:prstGeom>
            <a:blipFill rotWithShape="1">
              <a:blip r:embed="rId2"/>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sp>
          <p:nvSpPr>
            <p:cNvPr id="59" name="Rectangle"/>
            <p:cNvSpPr/>
            <p:nvPr/>
          </p:nvSpPr>
          <p:spPr>
            <a:xfrm>
              <a:off x="100806" y="0"/>
              <a:ext cx="176021" cy="12308657"/>
            </a:xfrm>
            <a:prstGeom prst="rect">
              <a:avLst/>
            </a:prstGeom>
            <a:blipFill rotWithShape="1">
              <a:blip r:embed="rId2"/>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sp>
          <p:nvSpPr>
            <p:cNvPr id="60" name="Rectangle"/>
            <p:cNvSpPr/>
            <p:nvPr/>
          </p:nvSpPr>
          <p:spPr>
            <a:xfrm>
              <a:off x="0" y="1562"/>
              <a:ext cx="176021" cy="12509501"/>
            </a:xfrm>
            <a:prstGeom prst="rect">
              <a:avLst/>
            </a:prstGeom>
            <a:blipFill rotWithShape="1">
              <a:blip r:embed="rId3"/>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sp>
          <p:nvSpPr>
            <p:cNvPr id="61" name="Rectangle"/>
            <p:cNvSpPr/>
            <p:nvPr/>
          </p:nvSpPr>
          <p:spPr>
            <a:xfrm>
              <a:off x="0" y="12350018"/>
              <a:ext cx="9042084" cy="161045"/>
            </a:xfrm>
            <a:prstGeom prst="rect">
              <a:avLst/>
            </a:prstGeom>
            <a:blipFill rotWithShape="1">
              <a:blip r:embed="rId3"/>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grpSp>
      <p:pic>
        <p:nvPicPr>
          <p:cNvPr id="63" name="CBA logo for sign-01.jpg" descr="CBA logo for sign-01.jpg"/>
          <p:cNvPicPr>
            <a:picLocks noChangeAspect="1"/>
          </p:cNvPicPr>
          <p:nvPr/>
        </p:nvPicPr>
        <p:blipFill>
          <a:blip r:embed="rId4"/>
          <a:stretch>
            <a:fillRect/>
          </a:stretch>
        </p:blipFill>
        <p:spPr>
          <a:xfrm>
            <a:off x="21895648" y="12212430"/>
            <a:ext cx="2110268" cy="1142503"/>
          </a:xfrm>
          <a:prstGeom prst="rect">
            <a:avLst/>
          </a:prstGeom>
          <a:ln w="12700">
            <a:miter lim="400000"/>
          </a:ln>
        </p:spPr>
      </p:pic>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reserve="1">
  <p:cSld name="Blank">
    <p:spTree>
      <p:nvGrpSpPr>
        <p:cNvPr id="1" name=""/>
        <p:cNvGrpSpPr/>
        <p:nvPr/>
      </p:nvGrpSpPr>
      <p:grpSpPr>
        <a:xfrm>
          <a:off x="0" y="0"/>
          <a:ext cx="0" cy="0"/>
          <a:chOff x="0" y="0"/>
          <a:chExt cx="0" cy="0"/>
        </a:xfrm>
      </p:grpSpPr>
      <p:sp>
        <p:nvSpPr>
          <p:cNvPr id="71" name="Shape 71"/>
          <p:cNvSpPr>
            <a:spLocks noGrp="1"/>
          </p:cNvSpPr>
          <p:nvPr>
            <p:ph type="sldNum" sz="quarter" idx="2"/>
          </p:nvPr>
        </p:nvSpPr>
        <p:spPr>
          <a:xfrm>
            <a:off x="11935814" y="13010554"/>
            <a:ext cx="494513" cy="51117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amp; Subtitle copy 1">
    <p:spTree>
      <p:nvGrpSpPr>
        <p:cNvPr id="1" name=""/>
        <p:cNvGrpSpPr/>
        <p:nvPr/>
      </p:nvGrpSpPr>
      <p:grpSpPr>
        <a:xfrm>
          <a:off x="0" y="0"/>
          <a:ext cx="0" cy="0"/>
          <a:chOff x="0" y="0"/>
          <a:chExt cx="0" cy="0"/>
        </a:xfrm>
      </p:grpSpPr>
      <p:sp>
        <p:nvSpPr>
          <p:cNvPr id="78" name="Rectangle"/>
          <p:cNvSpPr/>
          <p:nvPr/>
        </p:nvSpPr>
        <p:spPr>
          <a:xfrm>
            <a:off x="-25400" y="0"/>
            <a:ext cx="24434800" cy="13716000"/>
          </a:xfrm>
          <a:prstGeom prst="rect">
            <a:avLst/>
          </a:prstGeom>
          <a:blipFill>
            <a:blip r:embed="rId2"/>
          </a:blipFill>
          <a:ln w="12700">
            <a:miter lim="400000"/>
          </a:ln>
          <a:effectLst>
            <a:outerShdw blurRad="50800" dist="25400" dir="5400000" rotWithShape="0">
              <a:srgbClr val="000000">
                <a:alpha val="50000"/>
              </a:srgbClr>
            </a:outerShdw>
          </a:effectLst>
        </p:spPr>
        <p:txBody>
          <a:bodyPr lIns="71437" tIns="71437" rIns="71437" bIns="71437" anchor="ctr"/>
          <a:lstStyle/>
          <a:p>
            <a:pPr>
              <a:defRPr sz="3200">
                <a:solidFill>
                  <a:srgbClr val="FFFFFF"/>
                </a:solidFill>
              </a:defRPr>
            </a:pPr>
            <a:endParaRPr/>
          </a:p>
        </p:txBody>
      </p:sp>
      <p:sp>
        <p:nvSpPr>
          <p:cNvPr id="79" name="Rectangle"/>
          <p:cNvSpPr/>
          <p:nvPr/>
        </p:nvSpPr>
        <p:spPr>
          <a:xfrm>
            <a:off x="-71753" y="12123281"/>
            <a:ext cx="24481153" cy="1270001"/>
          </a:xfrm>
          <a:prstGeom prst="rect">
            <a:avLst/>
          </a:prstGeom>
          <a:blipFill>
            <a:blip r:embed="rId3"/>
          </a:blipFill>
          <a:ln w="12700">
            <a:miter lim="400000"/>
          </a:ln>
        </p:spPr>
        <p:txBody>
          <a:bodyPr lIns="71437" tIns="71437" rIns="71437" bIns="71437" anchor="ctr"/>
          <a:lstStyle/>
          <a:p>
            <a:pPr>
              <a:defRPr sz="3200">
                <a:solidFill>
                  <a:srgbClr val="FFFFFF"/>
                </a:solidFill>
              </a:defRPr>
            </a:pPr>
            <a:endParaRPr/>
          </a:p>
        </p:txBody>
      </p:sp>
      <p:sp>
        <p:nvSpPr>
          <p:cNvPr id="80" name="Title Text"/>
          <p:cNvSpPr txBox="1">
            <a:spLocks noGrp="1"/>
          </p:cNvSpPr>
          <p:nvPr>
            <p:ph type="title"/>
          </p:nvPr>
        </p:nvSpPr>
        <p:spPr>
          <a:xfrm>
            <a:off x="7647781" y="2303859"/>
            <a:ext cx="9042084" cy="4643438"/>
          </a:xfrm>
          <a:prstGeom prst="rect">
            <a:avLst/>
          </a:prstGeom>
        </p:spPr>
        <p:txBody>
          <a:bodyPr anchor="b"/>
          <a:lstStyle>
            <a:lvl1pPr algn="ctr">
              <a:defRPr sz="11200">
                <a:solidFill>
                  <a:srgbClr val="2B2A6C"/>
                </a:solidFill>
              </a:defRPr>
            </a:lvl1pPr>
          </a:lstStyle>
          <a:p>
            <a:r>
              <a:t>Title Text</a:t>
            </a:r>
          </a:p>
        </p:txBody>
      </p:sp>
      <p:sp>
        <p:nvSpPr>
          <p:cNvPr id="81" name="Rectangle"/>
          <p:cNvSpPr/>
          <p:nvPr/>
        </p:nvSpPr>
        <p:spPr>
          <a:xfrm>
            <a:off x="4657927" y="7517994"/>
            <a:ext cx="15544800" cy="63166"/>
          </a:xfrm>
          <a:prstGeom prst="rect">
            <a:avLst/>
          </a:prstGeom>
          <a:blipFill>
            <a:blip r:embed="rId4"/>
          </a:blipFill>
          <a:ln w="12700">
            <a:miter lim="400000"/>
          </a:ln>
        </p:spPr>
        <p:txBody>
          <a:bodyPr lIns="71437" tIns="71437" rIns="71437" bIns="71437" anchor="ctr"/>
          <a:lstStyle/>
          <a:p>
            <a:pPr>
              <a:defRPr sz="3200">
                <a:solidFill>
                  <a:srgbClr val="FFFFFF"/>
                </a:solidFill>
              </a:defRPr>
            </a:pPr>
            <a:endParaRPr/>
          </a:p>
        </p:txBody>
      </p:sp>
      <p:pic>
        <p:nvPicPr>
          <p:cNvPr id="82" name="CBA logo for sign-01.jpg" descr="CBA logo for sign-01.jpg"/>
          <p:cNvPicPr>
            <a:picLocks noChangeAspect="1"/>
          </p:cNvPicPr>
          <p:nvPr/>
        </p:nvPicPr>
        <p:blipFill>
          <a:blip r:embed="rId5"/>
          <a:stretch>
            <a:fillRect/>
          </a:stretch>
        </p:blipFill>
        <p:spPr>
          <a:xfrm>
            <a:off x="21794048" y="12187030"/>
            <a:ext cx="2110268" cy="1142503"/>
          </a:xfrm>
          <a:prstGeom prst="rect">
            <a:avLst/>
          </a:prstGeom>
          <a:ln w="12700">
            <a:miter lim="400000"/>
          </a:ln>
        </p:spPr>
      </p:pic>
      <p:sp>
        <p:nvSpPr>
          <p:cNvPr id="83" name="Slide Number"/>
          <p:cNvSpPr txBox="1">
            <a:spLocks noGrp="1"/>
          </p:cNvSpPr>
          <p:nvPr>
            <p:ph type="sldNum" sz="quarter" idx="2"/>
          </p:nvPr>
        </p:nvSpPr>
        <p:spPr>
          <a:xfrm>
            <a:off x="11935814" y="13010554"/>
            <a:ext cx="494513" cy="51117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B9ECC-95E4-27B1-D091-2744F4FC5AB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198E160-9283-689D-FF57-3865744ABB8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F31E6D-1DE4-8E8B-6B3A-9E286DD905A3}"/>
              </a:ext>
            </a:extLst>
          </p:cNvPr>
          <p:cNvSpPr>
            <a:spLocks noGrp="1"/>
          </p:cNvSpPr>
          <p:nvPr>
            <p:ph type="dt" sz="half" idx="10"/>
          </p:nvPr>
        </p:nvSpPr>
        <p:spPr/>
        <p:txBody>
          <a:bodyPr/>
          <a:lstStyle/>
          <a:p>
            <a:fld id="{62F0DEC0-8C78-A14F-9D60-2A8064FED96A}" type="datetimeFigureOut">
              <a:rPr lang="en-US" smtClean="0"/>
              <a:t>7/28/2026</a:t>
            </a:fld>
            <a:endParaRPr lang="en-US"/>
          </a:p>
        </p:txBody>
      </p:sp>
      <p:sp>
        <p:nvSpPr>
          <p:cNvPr id="5" name="Footer Placeholder 4">
            <a:extLst>
              <a:ext uri="{FF2B5EF4-FFF2-40B4-BE49-F238E27FC236}">
                <a16:creationId xmlns:a16="http://schemas.microsoft.com/office/drawing/2014/main" id="{AF2A4D60-E332-0327-9FAF-1622E3DD27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22161F-62FF-5D8B-F077-EE05F2955E30}"/>
              </a:ext>
            </a:extLst>
          </p:cNvPr>
          <p:cNvSpPr>
            <a:spLocks noGrp="1"/>
          </p:cNvSpPr>
          <p:nvPr>
            <p:ph type="sldNum" sz="quarter" idx="12"/>
          </p:nvPr>
        </p:nvSpPr>
        <p:spPr>
          <a:xfrm>
            <a:off x="11917774" y="13001625"/>
            <a:ext cx="530593" cy="513601"/>
          </a:xfrm>
        </p:spPr>
        <p:txBody>
          <a:bodyPr/>
          <a:lstStyle/>
          <a:p>
            <a:fld id="{2E02D138-9CD9-C540-A285-4A9592D51569}" type="slidenum">
              <a:rPr lang="en-US" smtClean="0"/>
              <a:t>‹#›</a:t>
            </a:fld>
            <a:endParaRPr lang="en-US"/>
          </a:p>
        </p:txBody>
      </p:sp>
    </p:spTree>
    <p:extLst>
      <p:ext uri="{BB962C8B-B14F-4D97-AF65-F5344CB8AC3E}">
        <p14:creationId xmlns:p14="http://schemas.microsoft.com/office/powerpoint/2010/main" val="2466898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379537" y="583009"/>
            <a:ext cx="12547403" cy="2000251"/>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a:bodyPr>
          <a:lstStyle/>
          <a:p>
            <a:r>
              <a:t>Title Text</a:t>
            </a:r>
          </a:p>
        </p:txBody>
      </p:sp>
      <p:sp>
        <p:nvSpPr>
          <p:cNvPr id="3" name="Body Level One…"/>
          <p:cNvSpPr txBox="1">
            <a:spLocks noGrp="1"/>
          </p:cNvSpPr>
          <p:nvPr>
            <p:ph type="body" idx="1"/>
          </p:nvPr>
        </p:nvSpPr>
        <p:spPr>
          <a:xfrm>
            <a:off x="1328737" y="2324496"/>
            <a:ext cx="12681844" cy="10336512"/>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a:bodyPr>
          <a:lstStyle/>
          <a:p>
            <a:r>
              <a:t>Body Level One</a:t>
            </a:r>
          </a:p>
          <a:p>
            <a:pPr lvl="1"/>
            <a:r>
              <a:t>Body Level Two</a:t>
            </a:r>
          </a:p>
          <a:p>
            <a:pPr lvl="2"/>
            <a:r>
              <a:t>Body Level Three</a:t>
            </a:r>
          </a:p>
          <a:p>
            <a:pPr lvl="3"/>
            <a:r>
              <a:t>Body Level Four</a:t>
            </a:r>
          </a:p>
          <a:p>
            <a:pPr lvl="4"/>
            <a:r>
              <a:t>Body Level Five</a:t>
            </a:r>
          </a:p>
        </p:txBody>
      </p:sp>
      <p:grpSp>
        <p:nvGrpSpPr>
          <p:cNvPr id="8" name="Group"/>
          <p:cNvGrpSpPr/>
          <p:nvPr/>
        </p:nvGrpSpPr>
        <p:grpSpPr>
          <a:xfrm>
            <a:off x="603250" y="601687"/>
            <a:ext cx="9042084" cy="12511063"/>
            <a:chOff x="0" y="0"/>
            <a:chExt cx="9042083" cy="12511062"/>
          </a:xfrm>
        </p:grpSpPr>
        <p:sp>
          <p:nvSpPr>
            <p:cNvPr id="4" name="Rectangle"/>
            <p:cNvSpPr/>
            <p:nvPr/>
          </p:nvSpPr>
          <p:spPr>
            <a:xfrm>
              <a:off x="164306" y="12249212"/>
              <a:ext cx="8875199" cy="161045"/>
            </a:xfrm>
            <a:prstGeom prst="rect">
              <a:avLst/>
            </a:prstGeom>
            <a:blipFill rotWithShape="1">
              <a:blip r:embed="rId8"/>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sp>
          <p:nvSpPr>
            <p:cNvPr id="5" name="Rectangle"/>
            <p:cNvSpPr/>
            <p:nvPr/>
          </p:nvSpPr>
          <p:spPr>
            <a:xfrm>
              <a:off x="100806" y="0"/>
              <a:ext cx="176021" cy="12308657"/>
            </a:xfrm>
            <a:prstGeom prst="rect">
              <a:avLst/>
            </a:prstGeom>
            <a:blipFill rotWithShape="1">
              <a:blip r:embed="rId8"/>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sp>
          <p:nvSpPr>
            <p:cNvPr id="6" name="Rectangle"/>
            <p:cNvSpPr/>
            <p:nvPr/>
          </p:nvSpPr>
          <p:spPr>
            <a:xfrm>
              <a:off x="0" y="1562"/>
              <a:ext cx="176021" cy="12509501"/>
            </a:xfrm>
            <a:prstGeom prst="rect">
              <a:avLst/>
            </a:prstGeom>
            <a:blipFill rotWithShape="1">
              <a:blip r:embed="rId9"/>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sp>
          <p:nvSpPr>
            <p:cNvPr id="7" name="Rectangle"/>
            <p:cNvSpPr/>
            <p:nvPr/>
          </p:nvSpPr>
          <p:spPr>
            <a:xfrm>
              <a:off x="0" y="12350018"/>
              <a:ext cx="9042084" cy="161045"/>
            </a:xfrm>
            <a:prstGeom prst="rect">
              <a:avLst/>
            </a:prstGeom>
            <a:blipFill rotWithShape="1">
              <a:blip r:embed="rId9"/>
              <a:srcRect/>
              <a:tile tx="0" ty="0" sx="100000" sy="100000" flip="none" algn="tl"/>
            </a:blipFill>
            <a:ln w="12700" cap="flat">
              <a:noFill/>
              <a:miter lim="400000"/>
            </a:ln>
            <a:effectLst/>
          </p:spPr>
          <p:txBody>
            <a:bodyPr wrap="square" lIns="71437" tIns="71437" rIns="71437" bIns="71437" numCol="1" anchor="ctr">
              <a:noAutofit/>
            </a:bodyPr>
            <a:lstStyle/>
            <a:p>
              <a:pPr>
                <a:defRPr sz="3200">
                  <a:solidFill>
                    <a:srgbClr val="FFFFFF"/>
                  </a:solidFill>
                </a:defRPr>
              </a:pPr>
              <a:endParaRPr/>
            </a:p>
          </p:txBody>
        </p:sp>
      </p:grpSp>
      <p:pic>
        <p:nvPicPr>
          <p:cNvPr id="9" name="CBA logo for sign-01.jpg" descr="CBA logo for sign-01.jpg"/>
          <p:cNvPicPr>
            <a:picLocks noChangeAspect="1"/>
          </p:cNvPicPr>
          <p:nvPr/>
        </p:nvPicPr>
        <p:blipFill>
          <a:blip r:embed="rId10"/>
          <a:stretch>
            <a:fillRect/>
          </a:stretch>
        </p:blipFill>
        <p:spPr>
          <a:xfrm>
            <a:off x="11913448" y="12212430"/>
            <a:ext cx="2110268" cy="1142503"/>
          </a:xfrm>
          <a:prstGeom prst="rect">
            <a:avLst/>
          </a:prstGeom>
          <a:ln w="12700">
            <a:miter lim="400000"/>
          </a:ln>
        </p:spPr>
      </p:pic>
      <p:sp>
        <p:nvSpPr>
          <p:cNvPr id="10" name="Slide Number"/>
          <p:cNvSpPr txBox="1">
            <a:spLocks noGrp="1"/>
          </p:cNvSpPr>
          <p:nvPr>
            <p:ph type="sldNum" sz="quarter" idx="2"/>
          </p:nvPr>
        </p:nvSpPr>
        <p:spPr>
          <a:xfrm>
            <a:off x="11935814" y="13001625"/>
            <a:ext cx="494513" cy="511175"/>
          </a:xfrm>
          <a:prstGeom prst="rect">
            <a:avLst/>
          </a:prstGeom>
          <a:ln w="12700">
            <a:miter lim="400000"/>
          </a:ln>
        </p:spPr>
        <p:txBody>
          <a:bodyPr wrap="none" lIns="71437" tIns="71437" rIns="71437" bIns="71437">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7" r:id="rId1"/>
    <p:sldLayoutId id="2147483655" r:id="rId2"/>
    <p:sldLayoutId id="2147483652" r:id="rId3"/>
    <p:sldLayoutId id="2147483656" r:id="rId4"/>
    <p:sldLayoutId id="2147483654" r:id="rId5"/>
    <p:sldLayoutId id="2147483658" r:id="rId6"/>
  </p:sldLayoutIdLst>
  <p:transition spd="med"/>
  <p:txStyles>
    <p:titleStyle>
      <a:lvl1pPr marL="0" marR="0" indent="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1pPr>
      <a:lvl2pPr marL="0" marR="0" indent="228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2pPr>
      <a:lvl3pPr marL="0" marR="0" indent="457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3pPr>
      <a:lvl4pPr marL="0" marR="0" indent="685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4pPr>
      <a:lvl5pPr marL="0" marR="0" indent="9144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5pPr>
      <a:lvl6pPr marL="0" marR="0" indent="11430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6pPr>
      <a:lvl7pPr marL="0" marR="0" indent="1371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7pPr>
      <a:lvl8pPr marL="0" marR="0" indent="1600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8pPr>
      <a:lvl9pPr marL="0" marR="0" indent="1828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9pPr>
    </p:titleStyle>
    <p:bodyStyle>
      <a:lvl1pPr marL="0" marR="0" indent="0" algn="l" defTabSz="821531"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mn-lt"/>
          <a:ea typeface="+mn-ea"/>
          <a:cs typeface="+mn-cs"/>
          <a:sym typeface="Helvetica Light"/>
        </a:defRPr>
      </a:lvl1pPr>
      <a:lvl2pPr marL="0" marR="0" indent="228600" algn="l" defTabSz="821531"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mn-lt"/>
          <a:ea typeface="+mn-ea"/>
          <a:cs typeface="+mn-cs"/>
          <a:sym typeface="Helvetica Light"/>
        </a:defRPr>
      </a:lvl2pPr>
      <a:lvl3pPr marL="0" marR="0" indent="457200" algn="l" defTabSz="821531"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mn-lt"/>
          <a:ea typeface="+mn-ea"/>
          <a:cs typeface="+mn-cs"/>
          <a:sym typeface="Helvetica Light"/>
        </a:defRPr>
      </a:lvl3pPr>
      <a:lvl4pPr marL="0" marR="0" indent="685800" algn="l" defTabSz="821531"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mn-lt"/>
          <a:ea typeface="+mn-ea"/>
          <a:cs typeface="+mn-cs"/>
          <a:sym typeface="Helvetica Light"/>
        </a:defRPr>
      </a:lvl4pPr>
      <a:lvl5pPr marL="0" marR="0" indent="914400" algn="l" defTabSz="821531"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mn-lt"/>
          <a:ea typeface="+mn-ea"/>
          <a:cs typeface="+mn-cs"/>
          <a:sym typeface="Helvetica Light"/>
        </a:defRPr>
      </a:lvl5pPr>
      <a:lvl6pPr marL="0" marR="0" indent="1143000" algn="l" defTabSz="821531"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mn-lt"/>
          <a:ea typeface="+mn-ea"/>
          <a:cs typeface="+mn-cs"/>
          <a:sym typeface="Helvetica Light"/>
        </a:defRPr>
      </a:lvl6pPr>
      <a:lvl7pPr marL="0" marR="0" indent="1371600" algn="l" defTabSz="821531"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mn-lt"/>
          <a:ea typeface="+mn-ea"/>
          <a:cs typeface="+mn-cs"/>
          <a:sym typeface="Helvetica Light"/>
        </a:defRPr>
      </a:lvl7pPr>
      <a:lvl8pPr marL="0" marR="0" indent="1600200" algn="l" defTabSz="821531"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mn-lt"/>
          <a:ea typeface="+mn-ea"/>
          <a:cs typeface="+mn-cs"/>
          <a:sym typeface="Helvetica Light"/>
        </a:defRPr>
      </a:lvl8pPr>
      <a:lvl9pPr marL="0" marR="0" indent="1828800" algn="l" defTabSz="821531" latinLnBrk="0">
        <a:lnSpc>
          <a:spcPct val="100000"/>
        </a:lnSpc>
        <a:spcBef>
          <a:spcPts val="0"/>
        </a:spcBef>
        <a:spcAft>
          <a:spcPts val="0"/>
        </a:spcAft>
        <a:buClrTx/>
        <a:buSzTx/>
        <a:buFontTx/>
        <a:buNone/>
        <a:tabLst/>
        <a:defRPr sz="30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mailto:alison@cba.co.za"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948" y="2213207"/>
            <a:ext cx="22298526" cy="4643438"/>
          </a:xfrm>
        </p:spPr>
        <p:txBody>
          <a:bodyPr>
            <a:normAutofit/>
          </a:bodyPr>
          <a:lstStyle/>
          <a:p>
            <a:r>
              <a:rPr lang="en-US" sz="8000" dirty="0"/>
              <a:t>DEBT COUNSELLING </a:t>
            </a:r>
            <a:br>
              <a:rPr lang="en-US" sz="8000" dirty="0"/>
            </a:br>
            <a:r>
              <a:rPr lang="en-US" sz="8000" dirty="0"/>
              <a:t>PRESENTATION TO DC ASSOCIATIONS </a:t>
            </a:r>
          </a:p>
        </p:txBody>
      </p:sp>
      <p:sp>
        <p:nvSpPr>
          <p:cNvPr id="4" name="TextBox 3">
            <a:extLst>
              <a:ext uri="{FF2B5EF4-FFF2-40B4-BE49-F238E27FC236}">
                <a16:creationId xmlns:a16="http://schemas.microsoft.com/office/drawing/2014/main" id="{80F1D59C-5959-4567-B4F8-6FA11C130A53}"/>
              </a:ext>
            </a:extLst>
          </p:cNvPr>
          <p:cNvSpPr txBox="1"/>
          <p:nvPr/>
        </p:nvSpPr>
        <p:spPr>
          <a:xfrm>
            <a:off x="7898807" y="2273081"/>
            <a:ext cx="9009843" cy="975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ZA" sz="5400" b="1" i="0" u="none" strike="noStrike" cap="none" spc="0" normalizeH="0" baseline="0" dirty="0">
                <a:ln>
                  <a:noFill/>
                </a:ln>
                <a:solidFill>
                  <a:srgbClr val="002060"/>
                </a:solidFill>
                <a:effectLst/>
                <a:uFillTx/>
                <a:latin typeface="Helvetica" panose="020B0604020202020204" pitchFamily="34" charset="0"/>
                <a:sym typeface="Helvetica Light"/>
              </a:rPr>
              <a:t>Credit Bureau Association</a:t>
            </a:r>
          </a:p>
        </p:txBody>
      </p:sp>
      <p:sp>
        <p:nvSpPr>
          <p:cNvPr id="5" name="TextBox 4">
            <a:extLst>
              <a:ext uri="{FF2B5EF4-FFF2-40B4-BE49-F238E27FC236}">
                <a16:creationId xmlns:a16="http://schemas.microsoft.com/office/drawing/2014/main" id="{51AB50D8-ABA9-64B8-2ADF-B424AB828190}"/>
              </a:ext>
            </a:extLst>
          </p:cNvPr>
          <p:cNvSpPr txBox="1"/>
          <p:nvPr/>
        </p:nvSpPr>
        <p:spPr>
          <a:xfrm>
            <a:off x="14200094" y="9768680"/>
            <a:ext cx="7889885"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lang="en-ZA" sz="4800" b="1" dirty="0">
                <a:solidFill>
                  <a:srgbClr val="002060"/>
                </a:solidFill>
                <a:latin typeface="Helvetica" panose="020B0604020202020204" pitchFamily="34" charset="0"/>
                <a:cs typeface="Helvetica" panose="020B0604020202020204" pitchFamily="34" charset="0"/>
              </a:rPr>
              <a:t>28</a:t>
            </a:r>
            <a:r>
              <a:rPr lang="en-ZA" sz="4800" b="1" baseline="30000" dirty="0">
                <a:solidFill>
                  <a:srgbClr val="002060"/>
                </a:solidFill>
                <a:latin typeface="Helvetica" panose="020B0604020202020204" pitchFamily="34" charset="0"/>
                <a:cs typeface="Helvetica" panose="020B0604020202020204" pitchFamily="34" charset="0"/>
              </a:rPr>
              <a:t>th</a:t>
            </a:r>
            <a:r>
              <a:rPr lang="en-ZA" sz="4800" b="1" dirty="0">
                <a:solidFill>
                  <a:srgbClr val="002060"/>
                </a:solidFill>
                <a:latin typeface="Helvetica" panose="020B0604020202020204" pitchFamily="34" charset="0"/>
                <a:cs typeface="Helvetica" panose="020B0604020202020204" pitchFamily="34" charset="0"/>
              </a:rPr>
              <a:t> July 2026</a:t>
            </a:r>
            <a:endParaRPr kumimoji="0" lang="en-ZA" sz="4800" b="1" i="0" u="none" strike="noStrike" cap="none" spc="0" normalizeH="0" baseline="0" dirty="0">
              <a:ln>
                <a:noFill/>
              </a:ln>
              <a:solidFill>
                <a:srgbClr val="002060"/>
              </a:solidFill>
              <a:effectLst/>
              <a:uFillTx/>
              <a:latin typeface="Helvetica" panose="020B0604020202020204" pitchFamily="34" charset="0"/>
              <a:cs typeface="Helvetica" panose="020B0604020202020204" pitchFamily="34" charset="0"/>
              <a:sym typeface="Helvetica Light"/>
            </a:endParaRPr>
          </a:p>
        </p:txBody>
      </p:sp>
    </p:spTree>
    <p:extLst>
      <p:ext uri="{BB962C8B-B14F-4D97-AF65-F5344CB8AC3E}">
        <p14:creationId xmlns:p14="http://schemas.microsoft.com/office/powerpoint/2010/main" val="131703517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
            <a:extLst>
              <a:ext uri="{FF2B5EF4-FFF2-40B4-BE49-F238E27FC236}">
                <a16:creationId xmlns:a16="http://schemas.microsoft.com/office/drawing/2014/main" id="{07DBE9B5-D25E-D748-B623-4919168D26EC}"/>
              </a:ext>
            </a:extLst>
          </p:cNvPr>
          <p:cNvSpPr txBox="1"/>
          <p:nvPr/>
        </p:nvSpPr>
        <p:spPr>
          <a:xfrm>
            <a:off x="1255776" y="2105152"/>
            <a:ext cx="21579840" cy="5232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sz="1250" b="0">
                <a:solidFill>
                  <a:srgbClr val="5F6670"/>
                </a:solidFill>
              </a:defRPr>
            </a:pPr>
            <a:r>
              <a:rPr sz="2800" dirty="0">
                <a:solidFill>
                  <a:srgbClr val="002060"/>
                </a:solidFill>
                <a:latin typeface="Aptos" panose="020B0004020202020204" pitchFamily="34" charset="0"/>
              </a:rPr>
              <a:t>Bureau alignment means five bureaus return the same status for a submission — whether that status is Accepted or Rejected</a:t>
            </a:r>
            <a:r>
              <a:rPr sz="2500" dirty="0"/>
              <a:t>.</a:t>
            </a:r>
          </a:p>
        </p:txBody>
      </p:sp>
      <p:sp>
        <p:nvSpPr>
          <p:cNvPr id="24" name="Rounded Rectangle 3">
            <a:extLst>
              <a:ext uri="{FF2B5EF4-FFF2-40B4-BE49-F238E27FC236}">
                <a16:creationId xmlns:a16="http://schemas.microsoft.com/office/drawing/2014/main" id="{791FFA28-801D-00F3-EB98-6067C872D945}"/>
              </a:ext>
            </a:extLst>
          </p:cNvPr>
          <p:cNvSpPr/>
          <p:nvPr/>
        </p:nvSpPr>
        <p:spPr>
          <a:xfrm>
            <a:off x="1584960" y="3092704"/>
            <a:ext cx="4572000" cy="2651760"/>
          </a:xfrm>
          <a:prstGeom prst="roundRect">
            <a:avLst/>
          </a:prstGeom>
          <a:solidFill>
            <a:srgbClr val="F4F5F7"/>
          </a:solidFill>
          <a:ln>
            <a:solidFill>
              <a:srgbClr val="D2D6DC"/>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sz="2600" b="1">
                <a:solidFill>
                  <a:srgbClr val="1F324B"/>
                </a:solidFill>
              </a:defRPr>
            </a:pPr>
            <a:r>
              <a:rPr sz="5200"/>
              <a:t>69.1%</a:t>
            </a:r>
          </a:p>
          <a:p>
            <a:pPr algn="ctr">
              <a:defRPr sz="1050">
                <a:solidFill>
                  <a:srgbClr val="5F6670"/>
                </a:solidFill>
              </a:defRPr>
            </a:pPr>
            <a:r>
              <a:rPr sz="2100"/>
              <a:t>March • all 5 aligned</a:t>
            </a:r>
          </a:p>
        </p:txBody>
      </p:sp>
      <p:sp>
        <p:nvSpPr>
          <p:cNvPr id="25" name="Rounded Rectangle 4">
            <a:extLst>
              <a:ext uri="{FF2B5EF4-FFF2-40B4-BE49-F238E27FC236}">
                <a16:creationId xmlns:a16="http://schemas.microsoft.com/office/drawing/2014/main" id="{557D9A7D-D67A-5626-2384-492EDA94A16C}"/>
              </a:ext>
            </a:extLst>
          </p:cNvPr>
          <p:cNvSpPr/>
          <p:nvPr/>
        </p:nvSpPr>
        <p:spPr>
          <a:xfrm>
            <a:off x="6522720" y="3092704"/>
            <a:ext cx="4572000" cy="2651760"/>
          </a:xfrm>
          <a:prstGeom prst="roundRect">
            <a:avLst/>
          </a:prstGeom>
          <a:solidFill>
            <a:srgbClr val="E2EBF6"/>
          </a:solidFill>
          <a:ln>
            <a:solidFill>
              <a:srgbClr val="D2D6DC"/>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sz="2600" b="1">
                <a:solidFill>
                  <a:srgbClr val="1F324B"/>
                </a:solidFill>
              </a:defRPr>
            </a:pPr>
            <a:r>
              <a:rPr sz="5200"/>
              <a:t>85.2%</a:t>
            </a:r>
          </a:p>
          <a:p>
            <a:pPr algn="ctr">
              <a:defRPr sz="1050">
                <a:solidFill>
                  <a:srgbClr val="5F6670"/>
                </a:solidFill>
              </a:defRPr>
            </a:pPr>
            <a:r>
              <a:rPr sz="2100"/>
              <a:t>April • all 5 aligned</a:t>
            </a:r>
          </a:p>
        </p:txBody>
      </p:sp>
      <p:sp>
        <p:nvSpPr>
          <p:cNvPr id="26" name="Rounded Rectangle 5">
            <a:extLst>
              <a:ext uri="{FF2B5EF4-FFF2-40B4-BE49-F238E27FC236}">
                <a16:creationId xmlns:a16="http://schemas.microsoft.com/office/drawing/2014/main" id="{FE4B2EDB-AE20-08A7-1B0F-8142DA85FE78}"/>
              </a:ext>
            </a:extLst>
          </p:cNvPr>
          <p:cNvSpPr/>
          <p:nvPr/>
        </p:nvSpPr>
        <p:spPr>
          <a:xfrm>
            <a:off x="11460480" y="3092704"/>
            <a:ext cx="4572000" cy="2651760"/>
          </a:xfrm>
          <a:prstGeom prst="roundRect">
            <a:avLst/>
          </a:prstGeom>
          <a:solidFill>
            <a:srgbClr val="E5F0E7"/>
          </a:solidFill>
          <a:ln>
            <a:solidFill>
              <a:srgbClr val="D2D6DC"/>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sz="2600" b="1">
                <a:solidFill>
                  <a:srgbClr val="427E59"/>
                </a:solidFill>
              </a:defRPr>
            </a:pPr>
            <a:r>
              <a:rPr sz="5200"/>
              <a:t>98.3%</a:t>
            </a:r>
          </a:p>
          <a:p>
            <a:pPr algn="ctr">
              <a:defRPr sz="1050">
                <a:solidFill>
                  <a:srgbClr val="5F6670"/>
                </a:solidFill>
              </a:defRPr>
            </a:pPr>
            <a:r>
              <a:rPr sz="2100"/>
              <a:t>May • all 5 aligned</a:t>
            </a:r>
          </a:p>
        </p:txBody>
      </p:sp>
      <p:sp>
        <p:nvSpPr>
          <p:cNvPr id="27" name="Rounded Rectangle 6">
            <a:extLst>
              <a:ext uri="{FF2B5EF4-FFF2-40B4-BE49-F238E27FC236}">
                <a16:creationId xmlns:a16="http://schemas.microsoft.com/office/drawing/2014/main" id="{0649DF3C-0958-07A4-22F9-7B040AB80078}"/>
              </a:ext>
            </a:extLst>
          </p:cNvPr>
          <p:cNvSpPr/>
          <p:nvPr/>
        </p:nvSpPr>
        <p:spPr>
          <a:xfrm>
            <a:off x="16398238" y="3092704"/>
            <a:ext cx="4572000" cy="2651760"/>
          </a:xfrm>
          <a:prstGeom prst="roundRect">
            <a:avLst/>
          </a:prstGeom>
          <a:solidFill>
            <a:srgbClr val="E5F0E7"/>
          </a:solidFill>
          <a:ln>
            <a:solidFill>
              <a:srgbClr val="D2D6DC"/>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sz="2600" b="1">
                <a:solidFill>
                  <a:srgbClr val="427E59"/>
                </a:solidFill>
              </a:defRPr>
            </a:pPr>
            <a:r>
              <a:rPr sz="5200"/>
              <a:t>93.1%</a:t>
            </a:r>
          </a:p>
          <a:p>
            <a:pPr algn="ctr">
              <a:defRPr sz="1050">
                <a:solidFill>
                  <a:srgbClr val="5F6670"/>
                </a:solidFill>
              </a:defRPr>
            </a:pPr>
            <a:r>
              <a:rPr sz="2100"/>
              <a:t>June • all 5 aligned</a:t>
            </a:r>
          </a:p>
        </p:txBody>
      </p:sp>
      <p:graphicFrame>
        <p:nvGraphicFramePr>
          <p:cNvPr id="28" name="Chart 27">
            <a:extLst>
              <a:ext uri="{FF2B5EF4-FFF2-40B4-BE49-F238E27FC236}">
                <a16:creationId xmlns:a16="http://schemas.microsoft.com/office/drawing/2014/main" id="{D4C1C3B0-2913-8FE3-D898-06890C326717}"/>
              </a:ext>
            </a:extLst>
          </p:cNvPr>
          <p:cNvGraphicFramePr>
            <a:graphicFrameLocks noGrp="1"/>
          </p:cNvGraphicFramePr>
          <p:nvPr/>
        </p:nvGraphicFramePr>
        <p:xfrm>
          <a:off x="1584960" y="6201664"/>
          <a:ext cx="12801600" cy="6126480"/>
        </p:xfrm>
        <a:graphic>
          <a:graphicData uri="http://schemas.openxmlformats.org/drawingml/2006/chart">
            <c:chart xmlns:c="http://schemas.openxmlformats.org/drawingml/2006/chart" xmlns:r="http://schemas.openxmlformats.org/officeDocument/2006/relationships" r:id="rId2"/>
          </a:graphicData>
        </a:graphic>
      </p:graphicFrame>
      <p:sp>
        <p:nvSpPr>
          <p:cNvPr id="29" name="Rounded Rectangle 8">
            <a:extLst>
              <a:ext uri="{FF2B5EF4-FFF2-40B4-BE49-F238E27FC236}">
                <a16:creationId xmlns:a16="http://schemas.microsoft.com/office/drawing/2014/main" id="{58D0802C-6275-E01C-1E66-BA7C3904616B}"/>
              </a:ext>
            </a:extLst>
          </p:cNvPr>
          <p:cNvSpPr/>
          <p:nvPr/>
        </p:nvSpPr>
        <p:spPr>
          <a:xfrm>
            <a:off x="15026639" y="6384544"/>
            <a:ext cx="7498078" cy="4570327"/>
          </a:xfrm>
          <a:prstGeom prst="roundRect">
            <a:avLst/>
          </a:prstGeom>
          <a:solidFill>
            <a:srgbClr val="E5F0E7"/>
          </a:solidFill>
          <a:ln>
            <a:solidFill>
              <a:srgbClr val="D2D6DC"/>
            </a:solidFill>
          </a:ln>
        </p:spPr>
        <p:style>
          <a:lnRef idx="1">
            <a:schemeClr val="accent1"/>
          </a:lnRef>
          <a:fillRef idx="3">
            <a:schemeClr val="accent1"/>
          </a:fillRef>
          <a:effectRef idx="2">
            <a:schemeClr val="accent1"/>
          </a:effectRef>
          <a:fontRef idx="minor">
            <a:schemeClr val="lt1"/>
          </a:fontRef>
        </p:style>
        <p:txBody>
          <a:bodyPr wrap="square"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sz="1600" b="1">
                <a:solidFill>
                  <a:srgbClr val="1F324B"/>
                </a:solidFill>
              </a:defRPr>
            </a:pPr>
            <a:r>
              <a:rPr sz="3200" dirty="0"/>
              <a:t>What should we take from this?</a:t>
            </a:r>
          </a:p>
          <a:p>
            <a:pPr>
              <a:defRPr sz="1300">
                <a:solidFill>
                  <a:srgbClr val="282B30"/>
                </a:solidFill>
              </a:defRPr>
            </a:pPr>
            <a:r>
              <a:rPr sz="2600" dirty="0"/>
              <a:t>Alignment improved from 69.1% in March to 93.1% in June.</a:t>
            </a:r>
            <a:br>
              <a:rPr sz="2600" dirty="0"/>
            </a:br>
            <a:br>
              <a:rPr sz="2600" dirty="0"/>
            </a:br>
            <a:r>
              <a:rPr sz="2600" dirty="0"/>
              <a:t>May was the strongest month at 98.3%.</a:t>
            </a:r>
            <a:br>
              <a:rPr sz="2600" dirty="0"/>
            </a:br>
            <a:br>
              <a:rPr sz="2600" dirty="0"/>
            </a:br>
            <a:r>
              <a:rPr lang="en-ZA" sz="2600" dirty="0"/>
              <a:t>June is currently under review and should improve.</a:t>
            </a:r>
            <a:endParaRPr sz="2600" dirty="0"/>
          </a:p>
        </p:txBody>
      </p:sp>
      <p:sp>
        <p:nvSpPr>
          <p:cNvPr id="3" name="Title 1">
            <a:extLst>
              <a:ext uri="{FF2B5EF4-FFF2-40B4-BE49-F238E27FC236}">
                <a16:creationId xmlns:a16="http://schemas.microsoft.com/office/drawing/2014/main" id="{82EF6119-5709-2AA7-2883-8FC9D39C5C44}"/>
              </a:ext>
            </a:extLst>
          </p:cNvPr>
          <p:cNvSpPr txBox="1">
            <a:spLocks/>
          </p:cNvSpPr>
          <p:nvPr/>
        </p:nvSpPr>
        <p:spPr>
          <a:xfrm>
            <a:off x="1255776" y="923862"/>
            <a:ext cx="22627772" cy="1528762"/>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a:bodyPr>
          <a:lstStyle>
            <a:lvl1pPr marL="0" marR="0" indent="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1pPr>
            <a:lvl2pPr marL="0" marR="0" indent="228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2pPr>
            <a:lvl3pPr marL="0" marR="0" indent="457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3pPr>
            <a:lvl4pPr marL="0" marR="0" indent="685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4pPr>
            <a:lvl5pPr marL="0" marR="0" indent="9144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5pPr>
            <a:lvl6pPr marL="0" marR="0" indent="11430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6pPr>
            <a:lvl7pPr marL="0" marR="0" indent="1371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7pPr>
            <a:lvl8pPr marL="0" marR="0" indent="1600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8pPr>
            <a:lvl9pPr marL="0" marR="0" indent="1828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9pPr>
          </a:lstStyle>
          <a:p>
            <a:pPr hangingPunct="1"/>
            <a:r>
              <a:rPr lang="en-US" sz="5400" dirty="0"/>
              <a:t>CREDIT BUREAU ALIGNMENT STATISTICS</a:t>
            </a:r>
          </a:p>
        </p:txBody>
      </p:sp>
    </p:spTree>
    <p:extLst>
      <p:ext uri="{BB962C8B-B14F-4D97-AF65-F5344CB8AC3E}">
        <p14:creationId xmlns:p14="http://schemas.microsoft.com/office/powerpoint/2010/main" val="17764107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94F519F0-C6F3-6D1B-881B-1F0F8B207CE6}"/>
              </a:ext>
            </a:extLst>
          </p:cNvPr>
          <p:cNvSpPr txBox="1"/>
          <p:nvPr/>
        </p:nvSpPr>
        <p:spPr>
          <a:xfrm>
            <a:off x="1584960" y="2380721"/>
            <a:ext cx="21579840" cy="5232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sz="1250" b="0">
                <a:solidFill>
                  <a:srgbClr val="5F6670"/>
                </a:solidFill>
              </a:defRPr>
            </a:pPr>
            <a:r>
              <a:rPr lang="en-ZA" sz="2800" dirty="0">
                <a:solidFill>
                  <a:srgbClr val="002060"/>
                </a:solidFill>
                <a:latin typeface="Aptos" panose="020B0004020202020204" pitchFamily="34" charset="0"/>
              </a:rPr>
              <a:t>O</a:t>
            </a:r>
            <a:r>
              <a:rPr sz="2800" dirty="0" err="1">
                <a:solidFill>
                  <a:srgbClr val="002060"/>
                </a:solidFill>
                <a:latin typeface="Aptos" panose="020B0004020202020204" pitchFamily="34" charset="0"/>
              </a:rPr>
              <a:t>verall</a:t>
            </a:r>
            <a:r>
              <a:rPr sz="2800" dirty="0">
                <a:solidFill>
                  <a:srgbClr val="002060"/>
                </a:solidFill>
                <a:latin typeface="Aptos" panose="020B0004020202020204" pitchFamily="34" charset="0"/>
              </a:rPr>
              <a:t> bureau responses to DC submissions — showing whether the data is being accepted or rejected.</a:t>
            </a:r>
          </a:p>
        </p:txBody>
      </p:sp>
      <p:sp>
        <p:nvSpPr>
          <p:cNvPr id="6" name="Rounded Rectangle 3">
            <a:extLst>
              <a:ext uri="{FF2B5EF4-FFF2-40B4-BE49-F238E27FC236}">
                <a16:creationId xmlns:a16="http://schemas.microsoft.com/office/drawing/2014/main" id="{C5882757-BACF-AD6E-4AD6-EBC3E3C302B2}"/>
              </a:ext>
            </a:extLst>
          </p:cNvPr>
          <p:cNvSpPr/>
          <p:nvPr/>
        </p:nvSpPr>
        <p:spPr>
          <a:xfrm>
            <a:off x="1584960" y="3113024"/>
            <a:ext cx="4572000" cy="2651760"/>
          </a:xfrm>
          <a:prstGeom prst="roundRect">
            <a:avLst/>
          </a:prstGeom>
          <a:solidFill>
            <a:srgbClr val="E5F0E7"/>
          </a:solidFill>
          <a:ln>
            <a:solidFill>
              <a:srgbClr val="D2D6DC"/>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sz="2600" b="1">
                <a:solidFill>
                  <a:srgbClr val="427E59"/>
                </a:solidFill>
              </a:defRPr>
            </a:pPr>
            <a:r>
              <a:rPr sz="5200"/>
              <a:t>90.6%</a:t>
            </a:r>
          </a:p>
          <a:p>
            <a:pPr algn="ctr">
              <a:defRPr sz="1050">
                <a:solidFill>
                  <a:srgbClr val="5F6670"/>
                </a:solidFill>
              </a:defRPr>
            </a:pPr>
            <a:r>
              <a:rPr sz="2100"/>
              <a:t>March • Accepted</a:t>
            </a:r>
          </a:p>
        </p:txBody>
      </p:sp>
      <p:sp>
        <p:nvSpPr>
          <p:cNvPr id="7" name="Rounded Rectangle 4">
            <a:extLst>
              <a:ext uri="{FF2B5EF4-FFF2-40B4-BE49-F238E27FC236}">
                <a16:creationId xmlns:a16="http://schemas.microsoft.com/office/drawing/2014/main" id="{1A3C937B-E108-1935-061D-1252DC2C8E4B}"/>
              </a:ext>
            </a:extLst>
          </p:cNvPr>
          <p:cNvSpPr/>
          <p:nvPr/>
        </p:nvSpPr>
        <p:spPr>
          <a:xfrm>
            <a:off x="6522720" y="3113024"/>
            <a:ext cx="4572000" cy="2651760"/>
          </a:xfrm>
          <a:prstGeom prst="roundRect">
            <a:avLst/>
          </a:prstGeom>
          <a:solidFill>
            <a:srgbClr val="E5F0E7"/>
          </a:solidFill>
          <a:ln>
            <a:solidFill>
              <a:srgbClr val="D2D6DC"/>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sz="2600" b="1">
                <a:solidFill>
                  <a:srgbClr val="427E59"/>
                </a:solidFill>
              </a:defRPr>
            </a:pPr>
            <a:r>
              <a:rPr sz="5200"/>
              <a:t>96.2%</a:t>
            </a:r>
          </a:p>
          <a:p>
            <a:pPr algn="ctr">
              <a:defRPr sz="1050">
                <a:solidFill>
                  <a:srgbClr val="5F6670"/>
                </a:solidFill>
              </a:defRPr>
            </a:pPr>
            <a:r>
              <a:rPr sz="2100"/>
              <a:t>April • Accepted</a:t>
            </a:r>
          </a:p>
        </p:txBody>
      </p:sp>
      <p:sp>
        <p:nvSpPr>
          <p:cNvPr id="8" name="Rounded Rectangle 5">
            <a:extLst>
              <a:ext uri="{FF2B5EF4-FFF2-40B4-BE49-F238E27FC236}">
                <a16:creationId xmlns:a16="http://schemas.microsoft.com/office/drawing/2014/main" id="{12EC07A8-688D-529A-FC33-21941CA84D78}"/>
              </a:ext>
            </a:extLst>
          </p:cNvPr>
          <p:cNvSpPr/>
          <p:nvPr/>
        </p:nvSpPr>
        <p:spPr>
          <a:xfrm>
            <a:off x="11460480" y="3113024"/>
            <a:ext cx="4572000" cy="2651760"/>
          </a:xfrm>
          <a:prstGeom prst="roundRect">
            <a:avLst/>
          </a:prstGeom>
          <a:solidFill>
            <a:srgbClr val="E5F0E7"/>
          </a:solidFill>
          <a:ln>
            <a:solidFill>
              <a:srgbClr val="D2D6DC"/>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sz="2600" b="1">
                <a:solidFill>
                  <a:srgbClr val="427E59"/>
                </a:solidFill>
              </a:defRPr>
            </a:pPr>
            <a:r>
              <a:rPr sz="5200"/>
              <a:t>98.7%</a:t>
            </a:r>
          </a:p>
          <a:p>
            <a:pPr algn="ctr">
              <a:defRPr sz="1050">
                <a:solidFill>
                  <a:srgbClr val="5F6670"/>
                </a:solidFill>
              </a:defRPr>
            </a:pPr>
            <a:r>
              <a:rPr sz="2100"/>
              <a:t>May • Accepted</a:t>
            </a:r>
          </a:p>
        </p:txBody>
      </p:sp>
      <p:sp>
        <p:nvSpPr>
          <p:cNvPr id="9" name="Rounded Rectangle 6">
            <a:extLst>
              <a:ext uri="{FF2B5EF4-FFF2-40B4-BE49-F238E27FC236}">
                <a16:creationId xmlns:a16="http://schemas.microsoft.com/office/drawing/2014/main" id="{D1062A09-C4F5-C0EB-78CD-1EC63B5195E4}"/>
              </a:ext>
            </a:extLst>
          </p:cNvPr>
          <p:cNvSpPr/>
          <p:nvPr/>
        </p:nvSpPr>
        <p:spPr>
          <a:xfrm>
            <a:off x="16398238" y="3113024"/>
            <a:ext cx="4572000" cy="2651760"/>
          </a:xfrm>
          <a:prstGeom prst="roundRect">
            <a:avLst/>
          </a:prstGeom>
          <a:solidFill>
            <a:srgbClr val="E5F0E7"/>
          </a:solidFill>
          <a:ln>
            <a:solidFill>
              <a:srgbClr val="D2D6DC"/>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sz="2600" b="1">
                <a:solidFill>
                  <a:srgbClr val="427E59"/>
                </a:solidFill>
              </a:defRPr>
            </a:pPr>
            <a:r>
              <a:rPr sz="5200"/>
              <a:t>97.1%</a:t>
            </a:r>
          </a:p>
          <a:p>
            <a:pPr algn="ctr">
              <a:defRPr sz="1050">
                <a:solidFill>
                  <a:srgbClr val="5F6670"/>
                </a:solidFill>
              </a:defRPr>
            </a:pPr>
            <a:r>
              <a:rPr sz="2100"/>
              <a:t>June • Accepted</a:t>
            </a:r>
          </a:p>
        </p:txBody>
      </p:sp>
      <p:graphicFrame>
        <p:nvGraphicFramePr>
          <p:cNvPr id="10" name="Chart 9">
            <a:extLst>
              <a:ext uri="{FF2B5EF4-FFF2-40B4-BE49-F238E27FC236}">
                <a16:creationId xmlns:a16="http://schemas.microsoft.com/office/drawing/2014/main" id="{3DB3B44C-690D-1983-51F4-96946AD4B832}"/>
              </a:ext>
            </a:extLst>
          </p:cNvPr>
          <p:cNvGraphicFramePr>
            <a:graphicFrameLocks noGrp="1"/>
          </p:cNvGraphicFramePr>
          <p:nvPr/>
        </p:nvGraphicFramePr>
        <p:xfrm>
          <a:off x="1584960" y="6221984"/>
          <a:ext cx="12801600" cy="6126480"/>
        </p:xfrm>
        <a:graphic>
          <a:graphicData uri="http://schemas.openxmlformats.org/drawingml/2006/chart">
            <c:chart xmlns:c="http://schemas.openxmlformats.org/drawingml/2006/chart" xmlns:r="http://schemas.openxmlformats.org/officeDocument/2006/relationships" r:id="rId2"/>
          </a:graphicData>
        </a:graphic>
      </p:graphicFrame>
      <p:sp>
        <p:nvSpPr>
          <p:cNvPr id="11" name="Rounded Rectangle 8">
            <a:extLst>
              <a:ext uri="{FF2B5EF4-FFF2-40B4-BE49-F238E27FC236}">
                <a16:creationId xmlns:a16="http://schemas.microsoft.com/office/drawing/2014/main" id="{D946722F-1341-6A63-D774-FD1201A432AF}"/>
              </a:ext>
            </a:extLst>
          </p:cNvPr>
          <p:cNvSpPr/>
          <p:nvPr/>
        </p:nvSpPr>
        <p:spPr>
          <a:xfrm>
            <a:off x="15026639" y="7122042"/>
            <a:ext cx="7498078" cy="3958336"/>
          </a:xfrm>
          <a:prstGeom prst="roundRect">
            <a:avLst/>
          </a:prstGeom>
          <a:solidFill>
            <a:srgbClr val="E2EBF6"/>
          </a:solidFill>
          <a:ln>
            <a:solidFill>
              <a:srgbClr val="D2D6DC"/>
            </a:solidFill>
          </a:ln>
        </p:spPr>
        <p:style>
          <a:lnRef idx="1">
            <a:schemeClr val="accent1"/>
          </a:lnRef>
          <a:fillRef idx="3">
            <a:schemeClr val="accent1"/>
          </a:fillRef>
          <a:effectRef idx="2">
            <a:schemeClr val="accent1"/>
          </a:effectRef>
          <a:fontRef idx="minor">
            <a:schemeClr val="lt1"/>
          </a:fontRef>
        </p:style>
        <p:txBody>
          <a:bodyPr wrap="square"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sz="1600" b="1">
                <a:solidFill>
                  <a:srgbClr val="1F324B"/>
                </a:solidFill>
              </a:defRPr>
            </a:pPr>
            <a:r>
              <a:rPr sz="3200" dirty="0"/>
              <a:t>What should we take from this?</a:t>
            </a:r>
          </a:p>
          <a:p>
            <a:pPr>
              <a:defRPr sz="1300">
                <a:solidFill>
                  <a:srgbClr val="282B30"/>
                </a:solidFill>
              </a:defRPr>
            </a:pPr>
            <a:r>
              <a:rPr sz="2600" dirty="0"/>
              <a:t>Acceptance increased from 90.6% in March to 98.7% in May, before remaining strong in June at 97.1%.</a:t>
            </a:r>
            <a:br>
              <a:rPr sz="2600" dirty="0"/>
            </a:br>
            <a:br>
              <a:rPr sz="2600" dirty="0"/>
            </a:br>
            <a:r>
              <a:rPr sz="2600" dirty="0"/>
              <a:t>Rejection reduced from 9.4% in March to 1.2% in May.</a:t>
            </a:r>
          </a:p>
        </p:txBody>
      </p:sp>
      <p:sp>
        <p:nvSpPr>
          <p:cNvPr id="3" name="Title 1">
            <a:extLst>
              <a:ext uri="{FF2B5EF4-FFF2-40B4-BE49-F238E27FC236}">
                <a16:creationId xmlns:a16="http://schemas.microsoft.com/office/drawing/2014/main" id="{85A78C0A-1929-1948-8134-0E98FE1CC98E}"/>
              </a:ext>
            </a:extLst>
          </p:cNvPr>
          <p:cNvSpPr txBox="1">
            <a:spLocks/>
          </p:cNvSpPr>
          <p:nvPr/>
        </p:nvSpPr>
        <p:spPr>
          <a:xfrm>
            <a:off x="1198402" y="1073764"/>
            <a:ext cx="21024325" cy="1528762"/>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a:bodyPr>
          <a:lstStyle>
            <a:lvl1pPr marL="0" marR="0" indent="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1pPr>
            <a:lvl2pPr marL="0" marR="0" indent="228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2pPr>
            <a:lvl3pPr marL="0" marR="0" indent="457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3pPr>
            <a:lvl4pPr marL="0" marR="0" indent="685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4pPr>
            <a:lvl5pPr marL="0" marR="0" indent="9144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5pPr>
            <a:lvl6pPr marL="0" marR="0" indent="11430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6pPr>
            <a:lvl7pPr marL="0" marR="0" indent="1371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7pPr>
            <a:lvl8pPr marL="0" marR="0" indent="1600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8pPr>
            <a:lvl9pPr marL="0" marR="0" indent="1828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9pPr>
          </a:lstStyle>
          <a:p>
            <a:pPr algn="ctr" hangingPunct="1"/>
            <a:r>
              <a:rPr lang="en-US" sz="5400" dirty="0"/>
              <a:t>OVERALL DC AMENDMENTS: REJECTION V ACCEPTANCE</a:t>
            </a:r>
          </a:p>
        </p:txBody>
      </p:sp>
    </p:spTree>
    <p:extLst>
      <p:ext uri="{BB962C8B-B14F-4D97-AF65-F5344CB8AC3E}">
        <p14:creationId xmlns:p14="http://schemas.microsoft.com/office/powerpoint/2010/main" val="1386702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6069B03-F18D-8B5D-6617-EBEBB0819F36}"/>
              </a:ext>
            </a:extLst>
          </p:cNvPr>
          <p:cNvSpPr txBox="1">
            <a:spLocks/>
          </p:cNvSpPr>
          <p:nvPr/>
        </p:nvSpPr>
        <p:spPr>
          <a:xfrm>
            <a:off x="1819299" y="635263"/>
            <a:ext cx="21024325" cy="1528762"/>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a:bodyPr>
          <a:lstStyle>
            <a:lvl1pPr marL="0" marR="0" indent="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1pPr>
            <a:lvl2pPr marL="0" marR="0" indent="228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2pPr>
            <a:lvl3pPr marL="0" marR="0" indent="457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3pPr>
            <a:lvl4pPr marL="0" marR="0" indent="685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4pPr>
            <a:lvl5pPr marL="0" marR="0" indent="9144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5pPr>
            <a:lvl6pPr marL="0" marR="0" indent="11430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6pPr>
            <a:lvl7pPr marL="0" marR="0" indent="1371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7pPr>
            <a:lvl8pPr marL="0" marR="0" indent="1600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8pPr>
            <a:lvl9pPr marL="0" marR="0" indent="1828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9pPr>
          </a:lstStyle>
          <a:p>
            <a:pPr algn="ctr" hangingPunct="1"/>
            <a:r>
              <a:rPr lang="en-US" sz="5400" dirty="0"/>
              <a:t>DEBT COUNSELLING AMENDMENTS: INITIAL PRINCIPLES</a:t>
            </a:r>
          </a:p>
        </p:txBody>
      </p:sp>
      <p:sp>
        <p:nvSpPr>
          <p:cNvPr id="4" name="TextBox 3">
            <a:extLst>
              <a:ext uri="{FF2B5EF4-FFF2-40B4-BE49-F238E27FC236}">
                <a16:creationId xmlns:a16="http://schemas.microsoft.com/office/drawing/2014/main" id="{5B6D23D9-C3EC-FE30-8D1B-C8009722F5E8}"/>
              </a:ext>
            </a:extLst>
          </p:cNvPr>
          <p:cNvSpPr txBox="1"/>
          <p:nvPr/>
        </p:nvSpPr>
        <p:spPr>
          <a:xfrm>
            <a:off x="3532094" y="2420470"/>
            <a:ext cx="16871576" cy="98605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just">
              <a:lnSpc>
                <a:spcPct val="115000"/>
              </a:lnSpc>
              <a:spcBef>
                <a:spcPts val="1200"/>
              </a:spcBef>
              <a:spcAft>
                <a:spcPts val="1200"/>
              </a:spcAft>
            </a:pPr>
            <a:r>
              <a:rPr lang="en-GB" sz="36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 Debt Counsellor must ensure that meets its Compliance obligations in terms of the NCA and Guidelines provided by the NCR:</a:t>
            </a:r>
            <a:endParaRPr lang="en-ZA"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717550" lvl="0" indent="-717550" algn="just">
              <a:lnSpc>
                <a:spcPct val="115000"/>
              </a:lnSpc>
              <a:spcBef>
                <a:spcPts val="1200"/>
              </a:spcBef>
              <a:spcAft>
                <a:spcPts val="1200"/>
              </a:spcAft>
              <a:buFont typeface="Aptos" panose="020B0004020202020204" pitchFamily="34" charset="0"/>
              <a:buChar char="-"/>
            </a:pPr>
            <a:r>
              <a:rPr lang="en-GB"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The DC must obtain proof from the consumer that each of his/her debts reflected on the Form 17.1 or Court Order have been lawfully settled/paid-up/prescribed</a:t>
            </a:r>
            <a:endParaRPr lang="en-ZA"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717550" lvl="0" indent="-717550" algn="just">
              <a:lnSpc>
                <a:spcPct val="115000"/>
              </a:lnSpc>
              <a:spcBef>
                <a:spcPts val="1200"/>
              </a:spcBef>
              <a:spcAft>
                <a:spcPts val="1200"/>
              </a:spcAft>
              <a:buFont typeface="Aptos" panose="020B0004020202020204" pitchFamily="34" charset="0"/>
              <a:buChar char="-"/>
            </a:pPr>
            <a:r>
              <a:rPr lang="en-GB"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The accounts on the Form 17.1 or Court Order MUST align with the accounts reflected on the Debt Clearance certificate</a:t>
            </a:r>
          </a:p>
          <a:p>
            <a:pPr marL="717550" lvl="0" indent="-717550" algn="just">
              <a:lnSpc>
                <a:spcPct val="115000"/>
              </a:lnSpc>
              <a:spcBef>
                <a:spcPts val="1200"/>
              </a:spcBef>
              <a:spcAft>
                <a:spcPts val="1200"/>
              </a:spcAft>
              <a:buFont typeface="Aptos" panose="020B0004020202020204" pitchFamily="34" charset="0"/>
              <a:buChar char="-"/>
            </a:pPr>
            <a:endParaRPr lang="en-GB" sz="3600"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lvl="0" algn="l">
              <a:lnSpc>
                <a:spcPct val="115000"/>
              </a:lnSpc>
              <a:spcBef>
                <a:spcPts val="1200"/>
              </a:spcBef>
              <a:spcAft>
                <a:spcPts val="1200"/>
              </a:spcAft>
            </a:pPr>
            <a:r>
              <a:rPr lang="en-GB" sz="3600" b="1"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The Debt Clearance certificate must</a:t>
            </a:r>
            <a:r>
              <a:rPr lang="en-GB" sz="3600"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a:t>
            </a:r>
            <a:endParaRPr lang="en-ZA" sz="3600"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marL="717550" lvl="0" indent="-717550" algn="just">
              <a:lnSpc>
                <a:spcPct val="115000"/>
              </a:lnSpc>
              <a:spcBef>
                <a:spcPts val="1200"/>
              </a:spcBef>
              <a:spcAft>
                <a:spcPts val="1200"/>
              </a:spcAft>
              <a:buFont typeface="Aptos" panose="020B0004020202020204" pitchFamily="34" charset="0"/>
              <a:buChar char="-"/>
            </a:pPr>
            <a:r>
              <a:rPr lang="en-GB" sz="3600"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be validly certified and dated</a:t>
            </a:r>
            <a:endParaRPr lang="en-ZA" sz="3600"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marL="717550" lvl="0" indent="-717550" algn="just">
              <a:lnSpc>
                <a:spcPct val="115000"/>
              </a:lnSpc>
              <a:spcBef>
                <a:spcPts val="1200"/>
              </a:spcBef>
              <a:spcAft>
                <a:spcPts val="1200"/>
              </a:spcAft>
              <a:buFont typeface="Aptos" panose="020B0004020202020204" pitchFamily="34" charset="0"/>
              <a:buChar char="-"/>
            </a:pPr>
            <a:r>
              <a:rPr lang="en-GB" sz="3600"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contain the name of consumer and include details of all the accounts to be updated</a:t>
            </a:r>
            <a:endParaRPr lang="en-ZA" sz="3600"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marL="717550" lvl="0" indent="-717550" algn="just">
              <a:lnSpc>
                <a:spcPct val="115000"/>
              </a:lnSpc>
              <a:spcBef>
                <a:spcPts val="1200"/>
              </a:spcBef>
              <a:spcAft>
                <a:spcPts val="1200"/>
              </a:spcAft>
              <a:buFont typeface="Aptos" panose="020B0004020202020204" pitchFamily="34" charset="0"/>
              <a:buChar char="-"/>
            </a:pPr>
            <a:endParaRPr lang="en-ZA"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97314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8430C58-95CD-13A4-2F5F-D5CDE0304384}"/>
              </a:ext>
            </a:extLst>
          </p:cNvPr>
          <p:cNvSpPr txBox="1"/>
          <p:nvPr/>
        </p:nvSpPr>
        <p:spPr>
          <a:xfrm>
            <a:off x="2342890" y="1291108"/>
            <a:ext cx="20827769"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hangingPunct="1"/>
            <a:r>
              <a:rPr lang="en-US" sz="4800" b="1" dirty="0">
                <a:solidFill>
                  <a:srgbClr val="A1CC3A"/>
                </a:solidFill>
                <a:latin typeface="Helvetica"/>
                <a:cs typeface="Helvetica"/>
                <a:sym typeface="Helvetica"/>
              </a:rPr>
              <a:t>IMPORTANT POINTS FOR SUBMISSION OF DC AMENDMENTS</a:t>
            </a:r>
          </a:p>
        </p:txBody>
      </p:sp>
      <p:sp>
        <p:nvSpPr>
          <p:cNvPr id="4" name="TextBox 3">
            <a:extLst>
              <a:ext uri="{FF2B5EF4-FFF2-40B4-BE49-F238E27FC236}">
                <a16:creationId xmlns:a16="http://schemas.microsoft.com/office/drawing/2014/main" id="{CD56858F-9AD9-6354-1F53-6DED387A0B55}"/>
              </a:ext>
            </a:extLst>
          </p:cNvPr>
          <p:cNvSpPr txBox="1"/>
          <p:nvPr/>
        </p:nvSpPr>
        <p:spPr>
          <a:xfrm>
            <a:off x="3442445" y="2897703"/>
            <a:ext cx="18628658" cy="89677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15000"/>
              </a:lnSpc>
              <a:spcAft>
                <a:spcPts val="800"/>
              </a:spcAft>
              <a:buNone/>
            </a:pPr>
            <a:r>
              <a:rPr lang="en-GB" sz="28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CREDIT BUREAUS DO NOT HAVE SIGHT OF THE COURT ORDER, NEITHER DO THE ACCOUNTS ON THE COURT ORDER NECESSARILY ACCORD WITH THE ACCOUNTS LISTED ON THE CREDIT BUREAUS. THEREFORE, TO ASSIST DCs IN THE DC AMENDMENT PROCESS, THE FOLLOWING PRINCIPLES WILL BE APPLIED BY CREDIT BUREAUS:</a:t>
            </a:r>
          </a:p>
          <a:p>
            <a:pPr algn="just">
              <a:lnSpc>
                <a:spcPct val="115000"/>
              </a:lnSpc>
              <a:spcAft>
                <a:spcPts val="800"/>
              </a:spcAft>
              <a:buNone/>
            </a:pPr>
            <a:endParaRPr lang="en-GB" sz="2800" b="1"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lvl="0" algn="just"/>
            <a:r>
              <a:rPr lang="en-GB" sz="2800" b="1" dirty="0">
                <a:solidFill>
                  <a:srgbClr val="002060"/>
                </a:solidFill>
                <a:latin typeface="Aptos" panose="020B0004020202020204" pitchFamily="34" charset="0"/>
              </a:rPr>
              <a:t>Account submissions made by a DC on the CBA platform, do not have to align to the Debt Clearance Certificate (DCC), provided that:</a:t>
            </a:r>
          </a:p>
          <a:p>
            <a:pPr lvl="0" algn="just"/>
            <a:endParaRPr lang="en-ZA" sz="2800" dirty="0">
              <a:latin typeface="Aptos" panose="020B0004020202020204" pitchFamily="34" charset="0"/>
            </a:endParaRPr>
          </a:p>
          <a:p>
            <a:pPr marL="457200" lvl="0" indent="-457200" algn="just">
              <a:spcBef>
                <a:spcPts val="600"/>
              </a:spcBef>
              <a:spcAft>
                <a:spcPts val="600"/>
              </a:spcAft>
              <a:buFont typeface="Wingdings" panose="05000000000000000000" pitchFamily="2" charset="2"/>
              <a:buChar char="§"/>
            </a:pPr>
            <a:r>
              <a:rPr lang="en-GB" sz="2800" dirty="0">
                <a:solidFill>
                  <a:srgbClr val="002060"/>
                </a:solidFill>
                <a:latin typeface="Aptos" panose="020B0004020202020204" pitchFamily="34" charset="0"/>
              </a:rPr>
              <a:t>All accounts to be updated MUST be noted on the CBA platform and the DCC</a:t>
            </a:r>
            <a:endParaRPr lang="en-ZA" sz="2800" dirty="0">
              <a:solidFill>
                <a:srgbClr val="002060"/>
              </a:solidFill>
              <a:latin typeface="Aptos" panose="020B0004020202020204" pitchFamily="34" charset="0"/>
            </a:endParaRPr>
          </a:p>
          <a:p>
            <a:pPr marL="457200" lvl="0" indent="-457200" algn="just">
              <a:spcBef>
                <a:spcPts val="600"/>
              </a:spcBef>
              <a:spcAft>
                <a:spcPts val="600"/>
              </a:spcAft>
              <a:buFont typeface="Wingdings" panose="05000000000000000000" pitchFamily="2" charset="2"/>
              <a:buChar char="§"/>
            </a:pPr>
            <a:r>
              <a:rPr lang="en-GB" sz="2800" dirty="0">
                <a:solidFill>
                  <a:srgbClr val="002060"/>
                </a:solidFill>
                <a:latin typeface="Aptos" panose="020B0004020202020204" pitchFamily="34" charset="0"/>
              </a:rPr>
              <a:t>All accounts to be updated MUST have a corresponding PUL</a:t>
            </a:r>
            <a:endParaRPr lang="en-ZA" sz="2800" dirty="0">
              <a:solidFill>
                <a:srgbClr val="002060"/>
              </a:solidFill>
              <a:latin typeface="Aptos" panose="020B0004020202020204" pitchFamily="34" charset="0"/>
            </a:endParaRPr>
          </a:p>
          <a:p>
            <a:pPr marL="457200" lvl="0" indent="-457200" algn="just">
              <a:spcBef>
                <a:spcPts val="600"/>
              </a:spcBef>
              <a:spcAft>
                <a:spcPts val="600"/>
              </a:spcAft>
              <a:buFont typeface="Wingdings" panose="05000000000000000000" pitchFamily="2" charset="2"/>
              <a:buChar char="§"/>
            </a:pPr>
            <a:r>
              <a:rPr lang="en-GB" sz="2800" dirty="0">
                <a:solidFill>
                  <a:srgbClr val="002060"/>
                </a:solidFill>
                <a:latin typeface="Aptos" panose="020B0004020202020204" pitchFamily="34" charset="0"/>
              </a:rPr>
              <a:t>If no accounts are to be updated, no accounts need to be submitted on the CBA platform; but a DCC must be submitted unless the debt review flag is removed with the updating of the F1 or F2 status on the Debt Help System (DHS)</a:t>
            </a:r>
            <a:endParaRPr lang="en-ZA" sz="2800" dirty="0">
              <a:solidFill>
                <a:srgbClr val="002060"/>
              </a:solidFill>
              <a:latin typeface="Aptos" panose="020B0004020202020204" pitchFamily="34" charset="0"/>
            </a:endParaRPr>
          </a:p>
          <a:p>
            <a:pPr marL="457200" lvl="0" indent="-457200" algn="just">
              <a:spcBef>
                <a:spcPts val="600"/>
              </a:spcBef>
              <a:spcAft>
                <a:spcPts val="600"/>
              </a:spcAft>
              <a:buFont typeface="Wingdings" panose="05000000000000000000" pitchFamily="2" charset="2"/>
              <a:buChar char="§"/>
            </a:pPr>
            <a:r>
              <a:rPr lang="en-GB" sz="2800" dirty="0">
                <a:solidFill>
                  <a:srgbClr val="002060"/>
                </a:solidFill>
                <a:latin typeface="Aptos" panose="020B0004020202020204" pitchFamily="34" charset="0"/>
              </a:rPr>
              <a:t>If an account has prescribed, the Prescription Letter must be dated unless the account has been updated on the credit bureau already</a:t>
            </a:r>
            <a:endParaRPr lang="en-ZA" sz="2800" dirty="0">
              <a:solidFill>
                <a:srgbClr val="002060"/>
              </a:solidFill>
              <a:latin typeface="Aptos" panose="020B0004020202020204" pitchFamily="34" charset="0"/>
            </a:endParaRPr>
          </a:p>
          <a:p>
            <a:pPr algn="just"/>
            <a:endParaRPr lang="en-GB" sz="2800" b="1" dirty="0">
              <a:latin typeface="Aptos" panose="020B0004020202020204" pitchFamily="34" charset="0"/>
            </a:endParaRPr>
          </a:p>
          <a:p>
            <a:r>
              <a:rPr lang="en-GB" sz="2800" b="1" dirty="0">
                <a:solidFill>
                  <a:srgbClr val="C00000"/>
                </a:solidFill>
                <a:latin typeface="Aptos" panose="020B0004020202020204" pitchFamily="34" charset="0"/>
              </a:rPr>
              <a:t>NOTE: ALL SUBMISSIONS WILL BE SIMPLER IF THE CONSUMER’S PROFILE IS CHECKED IMMEDIATELY </a:t>
            </a:r>
          </a:p>
          <a:p>
            <a:r>
              <a:rPr lang="en-GB" sz="2800" b="1" dirty="0">
                <a:solidFill>
                  <a:srgbClr val="C00000"/>
                </a:solidFill>
                <a:latin typeface="Aptos" panose="020B0004020202020204" pitchFamily="34" charset="0"/>
              </a:rPr>
              <a:t>PRIOR TO SUBMISSION OF THE DC AMENDMENT</a:t>
            </a:r>
            <a:endParaRPr lang="en-ZA" sz="2800" dirty="0">
              <a:solidFill>
                <a:srgbClr val="C00000"/>
              </a:solidFill>
              <a:latin typeface="Aptos" panose="020B0004020202020204" pitchFamily="34" charset="0"/>
            </a:endParaRPr>
          </a:p>
          <a:p>
            <a:pPr algn="just">
              <a:lnSpc>
                <a:spcPct val="115000"/>
              </a:lnSpc>
              <a:spcAft>
                <a:spcPts val="800"/>
              </a:spcAft>
              <a:buNone/>
            </a:pPr>
            <a:endParaRPr lang="en-ZA"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137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D184C-0EA0-631F-BC4F-D09D5C1C095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1135E97-CD12-FA64-FF74-A3F174D3BFD7}"/>
              </a:ext>
            </a:extLst>
          </p:cNvPr>
          <p:cNvSpPr txBox="1">
            <a:spLocks/>
          </p:cNvSpPr>
          <p:nvPr/>
        </p:nvSpPr>
        <p:spPr>
          <a:xfrm>
            <a:off x="2195817" y="1226934"/>
            <a:ext cx="21024325" cy="1528762"/>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ormAutofit/>
          </a:bodyPr>
          <a:lstStyle>
            <a:lvl1pPr marL="0" marR="0" indent="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1pPr>
            <a:lvl2pPr marL="0" marR="0" indent="228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2pPr>
            <a:lvl3pPr marL="0" marR="0" indent="457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3pPr>
            <a:lvl4pPr marL="0" marR="0" indent="685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4pPr>
            <a:lvl5pPr marL="0" marR="0" indent="9144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5pPr>
            <a:lvl6pPr marL="0" marR="0" indent="11430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6pPr>
            <a:lvl7pPr marL="0" marR="0" indent="1371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7pPr>
            <a:lvl8pPr marL="0" marR="0" indent="1600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8pPr>
            <a:lvl9pPr marL="0" marR="0" indent="1828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9pPr>
          </a:lstStyle>
          <a:p>
            <a:pPr algn="ctr" hangingPunct="1"/>
            <a:r>
              <a:rPr lang="en-US" sz="5400" dirty="0"/>
              <a:t>PROCESS CHANGES TO DEBT COUNSELLING AMENDMENTS</a:t>
            </a:r>
          </a:p>
        </p:txBody>
      </p:sp>
      <p:sp>
        <p:nvSpPr>
          <p:cNvPr id="6" name="TextBox 5">
            <a:extLst>
              <a:ext uri="{FF2B5EF4-FFF2-40B4-BE49-F238E27FC236}">
                <a16:creationId xmlns:a16="http://schemas.microsoft.com/office/drawing/2014/main" id="{A9D84C10-911C-4321-6E45-E2B9225DCB91}"/>
              </a:ext>
            </a:extLst>
          </p:cNvPr>
          <p:cNvSpPr txBox="1"/>
          <p:nvPr/>
        </p:nvSpPr>
        <p:spPr>
          <a:xfrm>
            <a:off x="2195817" y="2628505"/>
            <a:ext cx="12542158" cy="43628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just">
              <a:lnSpc>
                <a:spcPct val="115000"/>
              </a:lnSpc>
              <a:spcAft>
                <a:spcPts val="800"/>
              </a:spcAft>
            </a:pPr>
            <a:r>
              <a:rPr lang="en-GB" sz="28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Spouses married in community of property</a:t>
            </a:r>
            <a:endParaRPr lang="en-ZA"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88900" algn="just">
              <a:lnSpc>
                <a:spcPct val="107000"/>
              </a:lnSpc>
              <a:spcAft>
                <a:spcPts val="800"/>
              </a:spcAft>
              <a:buNone/>
            </a:pPr>
            <a:r>
              <a:rPr lang="en-ZA"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If a Debt Counsellor wants to submit a Debt clearance for parties married in community of property (that is, both are in debt review and will be exiting simultaneously), the Debt Counsellor must submit the name and ID number of the consumer under whose credit profile most, if not all accounts are held, and then click on the “Add a spouse married in community of property” and enter their ID number and name and add any additional accounts only under their credit profile. This will mean that the bureaus will receive this as a single Debt Counselling amendment, ensuring that if one is updated, both are updated</a:t>
            </a:r>
            <a:r>
              <a:rPr lang="en-ZA" sz="28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id="{01BFE564-BC33-00CE-6B4F-6538F0B5E578}"/>
              </a:ext>
            </a:extLst>
          </p:cNvPr>
          <p:cNvSpPr txBox="1"/>
          <p:nvPr/>
        </p:nvSpPr>
        <p:spPr>
          <a:xfrm>
            <a:off x="2195817" y="7465960"/>
            <a:ext cx="12542158" cy="5023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just">
              <a:lnSpc>
                <a:spcPct val="115000"/>
              </a:lnSpc>
            </a:pPr>
            <a:r>
              <a:rPr lang="en-GB" sz="28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Foreign nationals and DC Amendments</a:t>
            </a:r>
            <a:endParaRPr lang="en-ZA"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It only came to the attention of the credit bureaus post implementation of the platform that there are indeed foreign nationals who are under debt review. The credit bureaus are thus in the process of developing to include Passport numbers and dates of birth for the consumer. This development will be complete during September and the CBA will announce the changes made to the industry.  Until this time, any requests for a DC Amendment where the consumer is a foreign national, must be sent to </a:t>
            </a:r>
            <a:r>
              <a:rPr lang="en-GB" sz="2800" u="sng"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alison@cba.co.za</a:t>
            </a: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The credit bureaus will process these manually until such time as the system incorporates provision for foreign nationals.</a:t>
            </a:r>
            <a:endParaRPr lang="en-ZA"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E0C37B0A-8D5E-BC00-3D07-D5773A64782B}"/>
              </a:ext>
            </a:extLst>
          </p:cNvPr>
          <p:cNvSpPr txBox="1"/>
          <p:nvPr/>
        </p:nvSpPr>
        <p:spPr>
          <a:xfrm>
            <a:off x="15869083" y="3510422"/>
            <a:ext cx="6884894" cy="79110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l">
              <a:lnSpc>
                <a:spcPct val="115000"/>
              </a:lnSpc>
              <a:spcAft>
                <a:spcPts val="800"/>
              </a:spcAft>
            </a:pPr>
            <a:r>
              <a:rPr lang="en-GB" sz="28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Status change</a:t>
            </a:r>
            <a:endParaRPr lang="en-ZA"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algn="l">
              <a:lnSpc>
                <a:spcPct val="115000"/>
              </a:lnSpc>
              <a:spcAft>
                <a:spcPts val="1200"/>
              </a:spcAft>
              <a:buNone/>
            </a:pP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Bureaus are conducting weekly alignment exercises to ensure alignment of each DC amendment.  This means that a status of a DC amendment may be amended post the alignment discussion.  Please keep a look out for these.</a:t>
            </a:r>
          </a:p>
          <a:p>
            <a:pPr algn="l">
              <a:lnSpc>
                <a:spcPct val="115000"/>
              </a:lnSpc>
              <a:spcAft>
                <a:spcPts val="1200"/>
              </a:spcAft>
              <a:buNone/>
            </a:pPr>
            <a:endParaRPr lang="en-ZA"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lvl="0" algn="l">
              <a:lnSpc>
                <a:spcPct val="115000"/>
              </a:lnSpc>
            </a:pPr>
            <a:r>
              <a:rPr lang="en-GB" sz="28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Removal of accounts</a:t>
            </a:r>
            <a:endParaRPr lang="en-ZA"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88900" algn="just">
              <a:lnSpc>
                <a:spcPct val="115000"/>
              </a:lnSpc>
              <a:spcAft>
                <a:spcPts val="800"/>
              </a:spcAft>
              <a:buNone/>
            </a:pP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If a debt review account has been closed on the bureau, there is no requirement for a Paid-up letter. However, if an account remains open, a Paid-up letter and submission on the CBA platform is required, in order to </a:t>
            </a:r>
            <a:r>
              <a:rPr lang="en-GB" sz="2800" kern="100" dirty="0" err="1">
                <a:solidFill>
                  <a:srgbClr val="002060"/>
                </a:solidFill>
                <a:effectLst/>
                <a:latin typeface="Aptos" panose="020B0004020202020204" pitchFamily="34" charset="0"/>
                <a:ea typeface="Aptos" panose="020B0004020202020204" pitchFamily="34" charset="0"/>
                <a:cs typeface="Times New Roman" panose="02020603050405020304" pitchFamily="18" charset="0"/>
              </a:rPr>
              <a:t>zerorise</a:t>
            </a:r>
            <a:r>
              <a:rPr lang="en-GB"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the financials.</a:t>
            </a:r>
            <a:endParaRPr lang="en-ZA" sz="28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62472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FC793-DA02-D07D-C553-9C0701F9E09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4D2B463-F3D2-E207-4526-FA58C66487C5}"/>
              </a:ext>
            </a:extLst>
          </p:cNvPr>
          <p:cNvSpPr txBox="1">
            <a:spLocks/>
          </p:cNvSpPr>
          <p:nvPr/>
        </p:nvSpPr>
        <p:spPr>
          <a:xfrm>
            <a:off x="2195817" y="1226934"/>
            <a:ext cx="21024325" cy="1528762"/>
          </a:xfrm>
          <a:prstGeom prst="rect">
            <a:avLst/>
          </a:prstGeom>
          <a:ln w="12700">
            <a:miter lim="400000"/>
          </a:ln>
          <a:extLst>
            <a:ext uri="{C572A759-6A51-4108-AA02-DFA0A04FC94B}">
              <ma14:wrappingTextBoxFlag xmlns="" xmlns:ma14="http://schemas.microsoft.com/office/mac/drawingml/2011/main" val="1"/>
            </a:ext>
          </a:extLst>
        </p:spPr>
        <p:txBody>
          <a:bodyPr lIns="71437" tIns="71437" rIns="71437" bIns="71437">
            <a:normAutofit/>
          </a:bodyPr>
          <a:lstStyle>
            <a:lvl1pPr marL="0" marR="0" indent="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1pPr>
            <a:lvl2pPr marL="0" marR="0" indent="228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2pPr>
            <a:lvl3pPr marL="0" marR="0" indent="457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3pPr>
            <a:lvl4pPr marL="0" marR="0" indent="685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4pPr>
            <a:lvl5pPr marL="0" marR="0" indent="9144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5pPr>
            <a:lvl6pPr marL="0" marR="0" indent="11430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6pPr>
            <a:lvl7pPr marL="0" marR="0" indent="1371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7pPr>
            <a:lvl8pPr marL="0" marR="0" indent="1600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8pPr>
            <a:lvl9pPr marL="0" marR="0" indent="1828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9pPr>
          </a:lstStyle>
          <a:p>
            <a:pPr algn="ctr" hangingPunct="1"/>
            <a:r>
              <a:rPr lang="en-US" sz="5400" dirty="0"/>
              <a:t>CHANGE TO FRAUD PROCESS OF DC AMENDMENTS</a:t>
            </a:r>
          </a:p>
        </p:txBody>
      </p:sp>
      <p:sp>
        <p:nvSpPr>
          <p:cNvPr id="4" name="TextBox 3">
            <a:extLst>
              <a:ext uri="{FF2B5EF4-FFF2-40B4-BE49-F238E27FC236}">
                <a16:creationId xmlns:a16="http://schemas.microsoft.com/office/drawing/2014/main" id="{5CB8407F-CBE5-4E01-08C9-1487C9CCBF38}"/>
              </a:ext>
            </a:extLst>
          </p:cNvPr>
          <p:cNvSpPr txBox="1"/>
          <p:nvPr/>
        </p:nvSpPr>
        <p:spPr>
          <a:xfrm>
            <a:off x="3823955" y="2969426"/>
            <a:ext cx="17768047" cy="87588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l">
              <a:lnSpc>
                <a:spcPct val="115000"/>
              </a:lnSpc>
              <a:spcAft>
                <a:spcPts val="600"/>
              </a:spcAft>
            </a:pPr>
            <a:r>
              <a:rPr lang="en-GB" sz="34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Fraudulent </a:t>
            </a:r>
            <a:r>
              <a:rPr lang="en-GB" sz="3400" b="1"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A</a:t>
            </a:r>
            <a:r>
              <a:rPr lang="en-GB" sz="34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ccounts</a:t>
            </a:r>
            <a:endParaRPr lang="en-ZA"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lvl="0" indent="-457200" algn="just">
              <a:lnSpc>
                <a:spcPct val="115000"/>
              </a:lnSpc>
              <a:spcBef>
                <a:spcPts val="1200"/>
              </a:spcBef>
              <a:spcAft>
                <a:spcPts val="1200"/>
              </a:spcAft>
              <a:buFont typeface="Wingdings" panose="05000000000000000000" pitchFamily="2" charset="2"/>
              <a:buChar char="§"/>
            </a:pPr>
            <a:r>
              <a:rPr lang="en-GB"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 credit bureau can only upload a status code 11 if this is accompanied by the respective purported fraudulent document</a:t>
            </a:r>
            <a:endParaRPr lang="en-ZA"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lvl="0" indent="-457200" algn="just">
              <a:lnSpc>
                <a:spcPct val="115000"/>
              </a:lnSpc>
              <a:spcBef>
                <a:spcPts val="1200"/>
              </a:spcBef>
              <a:spcAft>
                <a:spcPts val="1200"/>
              </a:spcAft>
              <a:buFont typeface="Wingdings" panose="05000000000000000000" pitchFamily="2" charset="2"/>
              <a:buChar char="§"/>
            </a:pPr>
            <a:r>
              <a:rPr lang="en-GB"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Immediately the CBA receives a status code 11, the DC is prevented from accessing the CBA platform until the investigation is complete </a:t>
            </a:r>
            <a:endParaRPr lang="en-ZA"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lvl="0" indent="-457200" algn="just">
              <a:lnSpc>
                <a:spcPct val="115000"/>
              </a:lnSpc>
              <a:spcBef>
                <a:spcPts val="1200"/>
              </a:spcBef>
              <a:spcAft>
                <a:spcPts val="1200"/>
              </a:spcAft>
              <a:buFont typeface="Wingdings" panose="05000000000000000000" pitchFamily="2" charset="2"/>
              <a:buChar char="§"/>
            </a:pPr>
            <a:r>
              <a:rPr lang="en-GB"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An email notification, with the fraudulent document is sent to all bureaus who will note this DC submission with a status code 11</a:t>
            </a:r>
            <a:endParaRPr lang="en-ZA"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lvl="0" indent="-457200" algn="just">
              <a:lnSpc>
                <a:spcPct val="115000"/>
              </a:lnSpc>
              <a:spcBef>
                <a:spcPts val="1200"/>
              </a:spcBef>
              <a:spcAft>
                <a:spcPts val="1200"/>
              </a:spcAft>
              <a:buFont typeface="Wingdings" panose="05000000000000000000" pitchFamily="2" charset="2"/>
              <a:buChar char="§"/>
            </a:pPr>
            <a:r>
              <a:rPr lang="en-GB"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An email notification is simultaneously sent to the NCR with the fraudulent document </a:t>
            </a:r>
            <a:endParaRPr lang="en-ZA"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lvl="0" indent="-457200" algn="just">
              <a:lnSpc>
                <a:spcPct val="115000"/>
              </a:lnSpc>
              <a:spcBef>
                <a:spcPts val="1200"/>
              </a:spcBef>
              <a:spcAft>
                <a:spcPts val="1200"/>
              </a:spcAft>
              <a:buFont typeface="Wingdings" panose="05000000000000000000" pitchFamily="2" charset="2"/>
              <a:buChar char="§"/>
            </a:pPr>
            <a:r>
              <a:rPr lang="en-GB"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The NCR will investigate the fraudulent document and revert back to the CBA</a:t>
            </a:r>
            <a:endParaRPr lang="en-ZA"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lvl="0" indent="-457200" algn="just">
              <a:lnSpc>
                <a:spcPct val="115000"/>
              </a:lnSpc>
              <a:spcBef>
                <a:spcPts val="1200"/>
              </a:spcBef>
              <a:spcAft>
                <a:spcPts val="1200"/>
              </a:spcAft>
              <a:buFont typeface="Wingdings" panose="05000000000000000000" pitchFamily="2" charset="2"/>
              <a:buChar char="§"/>
            </a:pPr>
            <a:r>
              <a:rPr lang="en-GB"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An automated notification is sent from the NCR to the CBA, the bureaus and the DC</a:t>
            </a:r>
            <a:endParaRPr lang="en-ZA"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lvl="0" indent="-457200" algn="just">
              <a:lnSpc>
                <a:spcPct val="115000"/>
              </a:lnSpc>
              <a:spcBef>
                <a:spcPts val="1200"/>
              </a:spcBef>
              <a:spcAft>
                <a:spcPts val="1200"/>
              </a:spcAft>
              <a:buFont typeface="Wingdings" panose="05000000000000000000" pitchFamily="2" charset="2"/>
              <a:buChar char="§"/>
            </a:pPr>
            <a:r>
              <a:rPr lang="en-GB"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The DC is then required to resubmit the DC Amendment for the bureaus to process.</a:t>
            </a:r>
            <a:endParaRPr lang="en-ZA" sz="34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08127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A3A02C43-7149-4078-A5C9-1F2B06099B0D}"/>
              </a:ext>
            </a:extLst>
          </p:cNvPr>
          <p:cNvSpPr txBox="1"/>
          <p:nvPr/>
        </p:nvSpPr>
        <p:spPr>
          <a:xfrm>
            <a:off x="2030892" y="7579249"/>
            <a:ext cx="3564610" cy="3283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342900" marR="0" indent="-342900" algn="just" defTabSz="821531" rtl="0" fontAlgn="auto" latinLnBrk="0" hangingPunct="0">
              <a:lnSpc>
                <a:spcPct val="100000"/>
              </a:lnSpc>
              <a:spcBef>
                <a:spcPts val="600"/>
              </a:spcBef>
              <a:spcAft>
                <a:spcPts val="600"/>
              </a:spcAft>
              <a:buClrTx/>
              <a:buSzTx/>
              <a:buFontTx/>
              <a:buAutoNum type="arabicPeriod"/>
              <a:tabLst/>
            </a:pPr>
            <a:r>
              <a:rPr kumimoji="0" lang="en-ZA" sz="1600" b="0" i="0" u="none" strike="noStrike" cap="none" spc="0" normalizeH="0" baseline="0" dirty="0">
                <a:ln>
                  <a:noFill/>
                </a:ln>
                <a:solidFill>
                  <a:schemeClr val="bg1"/>
                </a:solidFill>
                <a:effectLst/>
                <a:uFillTx/>
                <a:latin typeface="+mn-lt"/>
                <a:ea typeface="+mn-ea"/>
                <a:cs typeface="+mn-cs"/>
                <a:sym typeface="Helvetica Light"/>
              </a:rPr>
              <a:t>Accepts Debt relief applications  </a:t>
            </a:r>
          </a:p>
          <a:p>
            <a:pPr marL="342900" marR="0" indent="-342900" algn="just" defTabSz="821531" rtl="0" fontAlgn="auto" latinLnBrk="0" hangingPunct="0">
              <a:lnSpc>
                <a:spcPct val="100000"/>
              </a:lnSpc>
              <a:spcBef>
                <a:spcPts val="600"/>
              </a:spcBef>
              <a:spcAft>
                <a:spcPts val="600"/>
              </a:spcAft>
              <a:buClrTx/>
              <a:buSzTx/>
              <a:buFontTx/>
              <a:buAutoNum type="arabicPeriod"/>
              <a:tabLst/>
            </a:pPr>
            <a:r>
              <a:rPr kumimoji="0" lang="en-ZA" sz="1600" b="0" i="0" u="none" strike="noStrike" cap="none" spc="0" normalizeH="0" baseline="0" dirty="0">
                <a:ln>
                  <a:noFill/>
                </a:ln>
                <a:solidFill>
                  <a:schemeClr val="bg1"/>
                </a:solidFill>
                <a:effectLst/>
                <a:uFillTx/>
                <a:latin typeface="+mn-lt"/>
                <a:ea typeface="+mn-ea"/>
                <a:cs typeface="+mn-cs"/>
                <a:sym typeface="Helvetica Light"/>
              </a:rPr>
              <a:t>Keeps a register of all applications</a:t>
            </a:r>
          </a:p>
          <a:p>
            <a:pPr marL="342900" marR="0" indent="-342900" algn="just" defTabSz="821531" rtl="0" fontAlgn="auto" latinLnBrk="0" hangingPunct="0">
              <a:lnSpc>
                <a:spcPct val="100000"/>
              </a:lnSpc>
              <a:spcBef>
                <a:spcPts val="600"/>
              </a:spcBef>
              <a:spcAft>
                <a:spcPts val="600"/>
              </a:spcAft>
              <a:buClrTx/>
              <a:buSzTx/>
              <a:buFontTx/>
              <a:buAutoNum type="arabicPeriod"/>
              <a:tabLst/>
            </a:pPr>
            <a:r>
              <a:rPr kumimoji="0" lang="en-ZA" sz="1600" b="0" i="0" u="none" strike="noStrike" cap="none" spc="0" normalizeH="0" baseline="0" dirty="0">
                <a:ln>
                  <a:noFill/>
                </a:ln>
                <a:solidFill>
                  <a:schemeClr val="bg1"/>
                </a:solidFill>
                <a:effectLst/>
                <a:uFillTx/>
                <a:latin typeface="+mn-lt"/>
                <a:ea typeface="+mn-ea"/>
                <a:cs typeface="+mn-cs"/>
                <a:sym typeface="Helvetica Light"/>
              </a:rPr>
              <a:t>Evaluates applications &amp; refers</a:t>
            </a:r>
          </a:p>
          <a:p>
            <a:pPr marL="342900" marR="0" indent="-342900" algn="just" defTabSz="821531" rtl="0" fontAlgn="auto" latinLnBrk="0" hangingPunct="0">
              <a:lnSpc>
                <a:spcPct val="100000"/>
              </a:lnSpc>
              <a:spcBef>
                <a:spcPts val="600"/>
              </a:spcBef>
              <a:spcAft>
                <a:spcPts val="600"/>
              </a:spcAft>
              <a:buClrTx/>
              <a:buSzTx/>
              <a:buFontTx/>
              <a:buAutoNum type="arabicPeriod"/>
              <a:tabLst/>
            </a:pPr>
            <a:r>
              <a:rPr lang="en-ZA" sz="1600" dirty="0">
                <a:solidFill>
                  <a:schemeClr val="bg1"/>
                </a:solidFill>
              </a:rPr>
              <a:t>Assesses and suspends “reckless credit agreements”</a:t>
            </a:r>
          </a:p>
          <a:p>
            <a:pPr marL="342900" marR="0" indent="-342900" algn="just" defTabSz="821531" rtl="0" fontAlgn="auto" latinLnBrk="0" hangingPunct="0">
              <a:lnSpc>
                <a:spcPct val="100000"/>
              </a:lnSpc>
              <a:spcBef>
                <a:spcPts val="600"/>
              </a:spcBef>
              <a:spcAft>
                <a:spcPts val="600"/>
              </a:spcAft>
              <a:buClrTx/>
              <a:buSzTx/>
              <a:buFontTx/>
              <a:buAutoNum type="arabicPeriod"/>
              <a:tabLst/>
            </a:pPr>
            <a:r>
              <a:rPr kumimoji="0" lang="en-ZA" sz="1600" b="0" i="0" u="none" strike="noStrike" cap="none" spc="0" normalizeH="0" baseline="0" dirty="0">
                <a:ln>
                  <a:noFill/>
                </a:ln>
                <a:solidFill>
                  <a:schemeClr val="bg1"/>
                </a:solidFill>
                <a:effectLst/>
                <a:uFillTx/>
                <a:latin typeface="+mn-lt"/>
                <a:ea typeface="+mn-ea"/>
                <a:cs typeface="+mn-cs"/>
                <a:sym typeface="Helvetica Light"/>
              </a:rPr>
              <a:t>Refers “reckless credit agreements to Tribunal for Declaratory Order</a:t>
            </a:r>
          </a:p>
          <a:p>
            <a:pPr marL="342900" marR="0" indent="-342900" algn="just" defTabSz="821531" rtl="0" fontAlgn="auto" latinLnBrk="0" hangingPunct="0">
              <a:lnSpc>
                <a:spcPct val="100000"/>
              </a:lnSpc>
              <a:spcBef>
                <a:spcPts val="600"/>
              </a:spcBef>
              <a:spcAft>
                <a:spcPts val="600"/>
              </a:spcAft>
              <a:buClrTx/>
              <a:buSzTx/>
              <a:buFontTx/>
              <a:buAutoNum type="arabicPeriod"/>
              <a:tabLst/>
            </a:pPr>
            <a:r>
              <a:rPr lang="en-ZA" sz="1600" dirty="0">
                <a:solidFill>
                  <a:schemeClr val="bg1"/>
                </a:solidFill>
              </a:rPr>
              <a:t>Keeps a register of all orders made pursuant to debt relief application</a:t>
            </a:r>
            <a:endParaRPr kumimoji="0" lang="en-ZA" sz="1600" b="0" i="0" u="none" strike="noStrike" cap="none" spc="0" normalizeH="0" baseline="0" dirty="0">
              <a:ln>
                <a:noFill/>
              </a:ln>
              <a:solidFill>
                <a:schemeClr val="bg1"/>
              </a:solidFill>
              <a:effectLst/>
              <a:uFillTx/>
              <a:latin typeface="+mn-lt"/>
              <a:ea typeface="+mn-ea"/>
              <a:cs typeface="+mn-cs"/>
              <a:sym typeface="Helvetica Light"/>
            </a:endParaRPr>
          </a:p>
        </p:txBody>
      </p:sp>
      <p:sp>
        <p:nvSpPr>
          <p:cNvPr id="16" name="TextBox 15">
            <a:extLst>
              <a:ext uri="{FF2B5EF4-FFF2-40B4-BE49-F238E27FC236}">
                <a16:creationId xmlns:a16="http://schemas.microsoft.com/office/drawing/2014/main" id="{A7197793-3DA8-404E-91DE-30A072A4524F}"/>
              </a:ext>
            </a:extLst>
          </p:cNvPr>
          <p:cNvSpPr txBox="1"/>
          <p:nvPr/>
        </p:nvSpPr>
        <p:spPr>
          <a:xfrm>
            <a:off x="2227635" y="6113844"/>
            <a:ext cx="3171125" cy="13753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kumimoji="0" lang="en-ZA" sz="2000" b="1" i="0" u="none" strike="noStrike" cap="none" spc="0" normalizeH="0" baseline="0" dirty="0">
                <a:ln>
                  <a:noFill/>
                </a:ln>
                <a:solidFill>
                  <a:schemeClr val="bg1"/>
                </a:solidFill>
                <a:effectLst/>
                <a:uFillTx/>
                <a:latin typeface="+mn-lt"/>
                <a:ea typeface="+mn-ea"/>
                <a:cs typeface="+mn-cs"/>
                <a:sym typeface="Helvetica Light"/>
              </a:rPr>
              <a:t>Requires IT system that can ensure information is kept secure and transmitted in an encrypted manner</a:t>
            </a:r>
          </a:p>
        </p:txBody>
      </p:sp>
      <p:sp>
        <p:nvSpPr>
          <p:cNvPr id="19" name="Text Placeholder 2">
            <a:extLst>
              <a:ext uri="{FF2B5EF4-FFF2-40B4-BE49-F238E27FC236}">
                <a16:creationId xmlns:a16="http://schemas.microsoft.com/office/drawing/2014/main" id="{A3F4CDC0-B30C-4AC2-B079-BE72E55D3CDF}"/>
              </a:ext>
            </a:extLst>
          </p:cNvPr>
          <p:cNvSpPr>
            <a:spLocks noGrp="1"/>
          </p:cNvSpPr>
          <p:nvPr>
            <p:ph type="body" sz="quarter" idx="1"/>
          </p:nvPr>
        </p:nvSpPr>
        <p:spPr>
          <a:xfrm>
            <a:off x="1665131" y="2002928"/>
            <a:ext cx="20687976" cy="10558039"/>
          </a:xfrm>
        </p:spPr>
        <p:txBody>
          <a:bodyPr>
            <a:noAutofit/>
          </a:bodyPr>
          <a:lstStyle/>
          <a:p>
            <a:pPr marL="514350" indent="-514350" algn="just">
              <a:spcBef>
                <a:spcPts val="600"/>
              </a:spcBef>
              <a:buAutoNum type="arabicPeriod"/>
            </a:pPr>
            <a:endParaRPr lang="en-ZA" sz="2000" dirty="0">
              <a:solidFill>
                <a:srgbClr val="002060"/>
              </a:solidFill>
              <a:latin typeface="Helvetica" panose="020B0604020202020204" pitchFamily="34" charset="0"/>
              <a:cs typeface="Arial" panose="020B0604020202020204" pitchFamily="34" charset="0"/>
            </a:endParaRPr>
          </a:p>
          <a:p>
            <a:pPr marL="596900" indent="-514350" algn="just">
              <a:spcBef>
                <a:spcPts val="600"/>
              </a:spcBef>
              <a:buAutoNum type="arabicPeriod" startAt="2"/>
            </a:pPr>
            <a:endParaRPr lang="en-ZA" sz="2000" dirty="0">
              <a:solidFill>
                <a:srgbClr val="002060"/>
              </a:solidFill>
              <a:latin typeface="Helvetica" panose="020B0604020202020204" pitchFamily="34" charset="0"/>
              <a:cs typeface="Arial" panose="020B0604020202020204" pitchFamily="34" charset="0"/>
            </a:endParaRPr>
          </a:p>
          <a:p>
            <a:pPr algn="just">
              <a:spcAft>
                <a:spcPts val="1200"/>
              </a:spcAft>
            </a:pPr>
            <a:endParaRPr lang="en-ZA" sz="2000" b="1" dirty="0">
              <a:solidFill>
                <a:srgbClr val="002060"/>
              </a:solidFill>
              <a:latin typeface="Helvetica" panose="020B0604020202020204" pitchFamily="34" charset="0"/>
              <a:cs typeface="Arial" panose="020B0604020202020204" pitchFamily="34" charset="0"/>
            </a:endParaRPr>
          </a:p>
          <a:p>
            <a:pPr marL="82550" algn="just">
              <a:spcBef>
                <a:spcPts val="600"/>
              </a:spcBef>
            </a:pPr>
            <a:endParaRPr lang="en-ZA" sz="2800" dirty="0">
              <a:solidFill>
                <a:srgbClr val="002060"/>
              </a:solidFill>
              <a:latin typeface="Helvetica" panose="020B0604020202020204" pitchFamily="34" charset="0"/>
            </a:endParaRPr>
          </a:p>
          <a:p>
            <a:pPr marL="596900" indent="-514350" algn="just">
              <a:spcBef>
                <a:spcPts val="600"/>
              </a:spcBef>
              <a:spcAft>
                <a:spcPts val="600"/>
              </a:spcAft>
              <a:buAutoNum type="arabicPeriod" startAt="2"/>
            </a:pPr>
            <a:endParaRPr lang="en-US" sz="2800" dirty="0">
              <a:solidFill>
                <a:srgbClr val="002060"/>
              </a:solidFill>
              <a:latin typeface="Helvetica" panose="020B0604020202020204" pitchFamily="34" charset="0"/>
            </a:endParaRPr>
          </a:p>
        </p:txBody>
      </p:sp>
      <p:sp>
        <p:nvSpPr>
          <p:cNvPr id="5" name="Title 1">
            <a:extLst>
              <a:ext uri="{FF2B5EF4-FFF2-40B4-BE49-F238E27FC236}">
                <a16:creationId xmlns:a16="http://schemas.microsoft.com/office/drawing/2014/main" id="{A3E4FD3F-FB1A-4E57-A767-80791608D77F}"/>
              </a:ext>
            </a:extLst>
          </p:cNvPr>
          <p:cNvSpPr txBox="1">
            <a:spLocks/>
          </p:cNvSpPr>
          <p:nvPr/>
        </p:nvSpPr>
        <p:spPr>
          <a:xfrm>
            <a:off x="2227635" y="1837123"/>
            <a:ext cx="21024325" cy="1032395"/>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ormAutofit fontScale="85000" lnSpcReduction="10000"/>
          </a:bodyPr>
          <a:lstStyle>
            <a:lvl1pPr marL="0" marR="0" indent="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1pPr>
            <a:lvl2pPr marL="0" marR="0" indent="228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2pPr>
            <a:lvl3pPr marL="0" marR="0" indent="457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3pPr>
            <a:lvl4pPr marL="0" marR="0" indent="685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4pPr>
            <a:lvl5pPr marL="0" marR="0" indent="9144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5pPr>
            <a:lvl6pPr marL="0" marR="0" indent="11430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6pPr>
            <a:lvl7pPr marL="0" marR="0" indent="13716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7pPr>
            <a:lvl8pPr marL="0" marR="0" indent="16002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8pPr>
            <a:lvl9pPr marL="0" marR="0" indent="1828800" algn="l" defTabSz="821531" latinLnBrk="0">
              <a:lnSpc>
                <a:spcPct val="100000"/>
              </a:lnSpc>
              <a:spcBef>
                <a:spcPts val="0"/>
              </a:spcBef>
              <a:spcAft>
                <a:spcPts val="0"/>
              </a:spcAft>
              <a:buClrTx/>
              <a:buSzTx/>
              <a:buFontTx/>
              <a:buNone/>
              <a:tabLst/>
              <a:defRPr sz="8000" b="1" i="0" u="none" strike="noStrike" cap="none" spc="0" baseline="0">
                <a:ln>
                  <a:noFill/>
                </a:ln>
                <a:solidFill>
                  <a:srgbClr val="A1CC3A"/>
                </a:solidFill>
                <a:uFillTx/>
                <a:latin typeface="Helvetica"/>
                <a:ea typeface="Helvetica"/>
                <a:cs typeface="Helvetica"/>
                <a:sym typeface="Helvetica"/>
              </a:defRPr>
            </a:lvl9pPr>
          </a:lstStyle>
          <a:p>
            <a:pPr algn="ctr" hangingPunct="1"/>
            <a:r>
              <a:rPr lang="en-US" sz="5400" dirty="0"/>
              <a:t>ISSUES ENCOUNTERED BY CREDIT BUREAUS RE DC AMENDMENTS</a:t>
            </a:r>
          </a:p>
        </p:txBody>
      </p:sp>
      <p:sp>
        <p:nvSpPr>
          <p:cNvPr id="10" name="TextBox 9">
            <a:extLst>
              <a:ext uri="{FF2B5EF4-FFF2-40B4-BE49-F238E27FC236}">
                <a16:creationId xmlns:a16="http://schemas.microsoft.com/office/drawing/2014/main" id="{7B00122F-B302-28B6-9C8F-A0DB1FFD5471}"/>
              </a:ext>
            </a:extLst>
          </p:cNvPr>
          <p:cNvSpPr txBox="1"/>
          <p:nvPr/>
        </p:nvSpPr>
        <p:spPr>
          <a:xfrm>
            <a:off x="3813197" y="7798933"/>
            <a:ext cx="7792358" cy="8829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algn="l"/>
            <a:r>
              <a:rPr lang="en-ZA" sz="2400" b="1" dirty="0">
                <a:solidFill>
                  <a:schemeClr val="bg1"/>
                </a:solidFill>
                <a:latin typeface="Arial" panose="020B0604020202020204" pitchFamily="34" charset="0"/>
                <a:cs typeface="Arial" panose="020B0604020202020204" pitchFamily="34" charset="0"/>
              </a:rPr>
              <a:t>Key security features: </a:t>
            </a:r>
            <a:endParaRPr lang="en-ZA" sz="2400" dirty="0">
              <a:solidFill>
                <a:schemeClr val="bg1"/>
              </a:solidFill>
              <a:latin typeface="Arial" panose="020B0604020202020204" pitchFamily="34" charset="0"/>
              <a:cs typeface="Arial" panose="020B0604020202020204" pitchFamily="34" charset="0"/>
            </a:endParaRPr>
          </a:p>
          <a:p>
            <a:pPr algn="l"/>
            <a:r>
              <a:rPr lang="en-ZA" sz="2400" dirty="0">
                <a:solidFill>
                  <a:schemeClr val="bg1"/>
                </a:solidFill>
                <a:latin typeface="Arial" panose="020B0604020202020204" pitchFamily="34" charset="0"/>
                <a:cs typeface="Arial" panose="020B0604020202020204" pitchFamily="34" charset="0"/>
              </a:rPr>
              <a:t>ty Doc</a:t>
            </a:r>
          </a:p>
        </p:txBody>
      </p:sp>
      <p:sp>
        <p:nvSpPr>
          <p:cNvPr id="6" name="TextBox 5">
            <a:extLst>
              <a:ext uri="{FF2B5EF4-FFF2-40B4-BE49-F238E27FC236}">
                <a16:creationId xmlns:a16="http://schemas.microsoft.com/office/drawing/2014/main" id="{A3258449-FE7E-C77E-3423-8692CE048BBC}"/>
              </a:ext>
            </a:extLst>
          </p:cNvPr>
          <p:cNvSpPr txBox="1"/>
          <p:nvPr/>
        </p:nvSpPr>
        <p:spPr>
          <a:xfrm>
            <a:off x="3155577" y="3661496"/>
            <a:ext cx="19000788" cy="69586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lvl="0" indent="-457200" algn="just">
              <a:lnSpc>
                <a:spcPct val="115000"/>
              </a:lnSpc>
              <a:spcBef>
                <a:spcPts val="1200"/>
              </a:spcBef>
              <a:spcAft>
                <a:spcPts val="1200"/>
              </a:spcAft>
              <a:buFont typeface="Wingdings" panose="05000000000000000000" pitchFamily="2" charset="2"/>
              <a:buChar char="§"/>
            </a:pPr>
            <a:r>
              <a:rPr lang="en-GB" sz="32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There are certain DCs who are not correctly certifying the Debt Clearance Certificate</a:t>
            </a:r>
            <a:endParaRPr lang="en-ZA" sz="32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lvl="0" indent="-457200" algn="just">
              <a:lnSpc>
                <a:spcPct val="115000"/>
              </a:lnSpc>
              <a:spcBef>
                <a:spcPts val="1200"/>
              </a:spcBef>
              <a:spcAft>
                <a:spcPts val="1200"/>
              </a:spcAft>
              <a:buFont typeface="Wingdings" panose="05000000000000000000" pitchFamily="2" charset="2"/>
              <a:buChar char="§"/>
            </a:pPr>
            <a:r>
              <a:rPr lang="en-GB" sz="32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There are several DCs who provide a bureau credit report instead of the Paid-up Letter</a:t>
            </a:r>
            <a:endParaRPr lang="en-ZA" sz="32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lvl="0" indent="-457200" algn="just">
              <a:lnSpc>
                <a:spcPct val="115000"/>
              </a:lnSpc>
              <a:spcBef>
                <a:spcPts val="1200"/>
              </a:spcBef>
              <a:spcAft>
                <a:spcPts val="1200"/>
              </a:spcAft>
              <a:buFont typeface="Wingdings" panose="05000000000000000000" pitchFamily="2" charset="2"/>
              <a:buChar char="§"/>
            </a:pPr>
            <a:r>
              <a:rPr lang="en-GB" sz="32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There are a number of DCs who still send through encrypted / password protected Paid-up Letters – this is likely to result in a rejection or misalignment between the bureaus</a:t>
            </a:r>
            <a:endParaRPr lang="en-ZA" sz="32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lvl="0" indent="-457200" algn="just">
              <a:lnSpc>
                <a:spcPct val="115000"/>
              </a:lnSpc>
              <a:spcBef>
                <a:spcPts val="1200"/>
              </a:spcBef>
              <a:spcAft>
                <a:spcPts val="1200"/>
              </a:spcAft>
              <a:buFont typeface="Wingdings" panose="05000000000000000000" pitchFamily="2" charset="2"/>
              <a:buChar char="§"/>
            </a:pPr>
            <a:r>
              <a:rPr lang="en-GB" sz="32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 number of DCs are sending through undated Prescription Letters – the date is mandatory unless the account has already been updated at the credit bureaus</a:t>
            </a:r>
            <a:endParaRPr lang="en-ZA" sz="32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lvl="0" indent="-457200" algn="just">
              <a:lnSpc>
                <a:spcPct val="115000"/>
              </a:lnSpc>
              <a:spcBef>
                <a:spcPts val="1200"/>
              </a:spcBef>
              <a:spcAft>
                <a:spcPts val="1200"/>
              </a:spcAft>
              <a:buFont typeface="Wingdings" panose="05000000000000000000" pitchFamily="2" charset="2"/>
              <a:buChar char="§"/>
            </a:pPr>
            <a:r>
              <a:rPr lang="en-GB" sz="32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Home Loans:  if the Home Loan is excluded from debt review, the DC must provide an up-to-date statement of account or other information that shows the Home Loan is current and not in arrears.  Question: What if the home loan is excluded from debt review and is not up-to-date when the consumer exits debt review?</a:t>
            </a:r>
            <a:endParaRPr lang="en-ZA" sz="32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7660048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1435" y="2303859"/>
            <a:ext cx="18754165" cy="4643438"/>
          </a:xfrm>
        </p:spPr>
        <p:txBody>
          <a:bodyPr/>
          <a:lstStyle/>
          <a:p>
            <a:r>
              <a:rPr lang="en-US" dirty="0"/>
              <a:t>Questions / Suggestions</a:t>
            </a:r>
          </a:p>
        </p:txBody>
      </p:sp>
    </p:spTree>
    <p:extLst>
      <p:ext uri="{BB962C8B-B14F-4D97-AF65-F5344CB8AC3E}">
        <p14:creationId xmlns:p14="http://schemas.microsoft.com/office/powerpoint/2010/main" val="807298445"/>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4FF8BF7DEF0DF45ADCF5FB7BEA627ED" ma:contentTypeVersion="13" ma:contentTypeDescription="Create a new document." ma:contentTypeScope="" ma:versionID="778193c323f3ad348570188d730c9769">
  <xsd:schema xmlns:xsd="http://www.w3.org/2001/XMLSchema" xmlns:xs="http://www.w3.org/2001/XMLSchema" xmlns:p="http://schemas.microsoft.com/office/2006/metadata/properties" xmlns:ns3="8e45f071-b49d-4997-a865-96f74280936b" xmlns:ns4="d5d288fc-2822-4b5a-a4f0-0c58e04ceaa1" targetNamespace="http://schemas.microsoft.com/office/2006/metadata/properties" ma:root="true" ma:fieldsID="c375a42ad6567903c40807e9da041454" ns3:_="" ns4:_="">
    <xsd:import namespace="8e45f071-b49d-4997-a865-96f74280936b"/>
    <xsd:import namespace="d5d288fc-2822-4b5a-a4f0-0c58e04ceaa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45f071-b49d-4997-a865-96f74280936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5d288fc-2822-4b5a-a4f0-0c58e04ceaa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42F937-9426-48CA-B528-E0F054A1C135}">
  <ds:schemaRefs>
    <ds:schemaRef ds:uri="http://purl.org/dc/terms/"/>
    <ds:schemaRef ds:uri="http://schemas.microsoft.com/office/2006/documentManagement/types"/>
    <ds:schemaRef ds:uri="d5d288fc-2822-4b5a-a4f0-0c58e04ceaa1"/>
    <ds:schemaRef ds:uri="http://schemas.microsoft.com/office/infopath/2007/PartnerControls"/>
    <ds:schemaRef ds:uri="http://schemas.openxmlformats.org/package/2006/metadata/core-properties"/>
    <ds:schemaRef ds:uri="http://purl.org/dc/elements/1.1/"/>
    <ds:schemaRef ds:uri="http://www.w3.org/XML/1998/namespace"/>
    <ds:schemaRef ds:uri="8e45f071-b49d-4997-a865-96f74280936b"/>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C1A62E26-9F0C-45FD-83B5-23DFFDBCB3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45f071-b49d-4997-a865-96f74280936b"/>
    <ds:schemaRef ds:uri="d5d288fc-2822-4b5a-a4f0-0c58e04cea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4EAD57-FF4D-453E-946A-F5D8F30AE4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101863</TotalTime>
  <Words>1215</Words>
  <Application>Microsoft Office PowerPoint</Application>
  <PresentationFormat>Custom</PresentationFormat>
  <Paragraphs>87</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Arial</vt:lpstr>
      <vt:lpstr>Helvetica</vt:lpstr>
      <vt:lpstr>Helvetica Light</vt:lpstr>
      <vt:lpstr>Helvetica Neue</vt:lpstr>
      <vt:lpstr>Wingdings</vt:lpstr>
      <vt:lpstr>White</vt:lpstr>
      <vt:lpstr>DEBT COUNSELLING  PRESENTATION TO DC ASSOCIATIONS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 Suggestions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Alison Magrath</dc:creator>
  <cp:lastModifiedBy>CBA</cp:lastModifiedBy>
  <cp:revision>150</cp:revision>
  <cp:lastPrinted>2018-01-23T08:48:41Z</cp:lastPrinted>
  <dcterms:modified xsi:type="dcterms:W3CDTF">2026-07-28T14:47:12Z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0x01010074FF8BF7DEF0DF45ADCF5FB7BEA627ED</vt:lpwstr>
  </property>
</Properties>
</file>